
<file path=[Content_Types].xml><?xml version="1.0" encoding="utf-8"?>
<Types xmlns="http://schemas.openxmlformats.org/package/2006/content-types">
  <Default Extension="rels" ContentType="application/vnd.openxmlformats-package.relationships+xml"/>
  <Default Extension="xml" ContentType="application/vnd.openxmlformats-officedocument.presentationml.slide+xml"/>
  <Override PartName="/docProps/app.xml" ContentType="application/vnd.openxmlformats-officedocument.extended-properties+xml"/>
  <Default Extension="jpeg" ContentType="image/jpeg"/>
  <Default Extension="jpg" ContentType="image/jpeg"/>
  <Default Extension="png" ContentType="image/png"/>
  <Override PartName="/ppt/slideLayouts/slideLayout7.xml" ContentType="application/vnd.openxmlformats-officedocument.presentationml.slideLayout+xml"/>
  <Default Extension="emf" ContentType="image/x-emf"/>
  <Override PartName="/ppt/tableStyles.xml" ContentType="application/vnd.openxmlformats-officedocument.presentationml.tableStyles+xml"/>
  <Override PartName="/ppt/viewProps.xml" ContentType="application/vnd.openxmlformats-officedocument.presentationml.viewProps+xml"/>
  <Override PartName="/ppt/slideLayouts/slideLayout11.xml" ContentType="application/vnd.openxmlformats-officedocument.presentationml.slideLayout+xml"/>
  <Override PartName="/ppt/presProps.xml" ContentType="application/vnd.openxmlformats-officedocument.presentationml.presProps+xml"/>
  <Override PartName="/ppt/slideLayouts/slideLayout3.xml" ContentType="application/vnd.openxmlformats-officedocument.presentationml.slideLayout+xml"/>
  <Override PartName="/ppt/commentAuthors.xml" ContentType="application/vnd.openxmlformats-officedocument.presentationml.commentAuthors+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charts/colors1.xml" ContentType="application/vnd.ms-office.chartcolorstyle+xml"/>
  <Default Extension="gif" ContentType="image/gif"/>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theme/theme1.xml" ContentType="application/vnd.openxmlformats-officedocument.theme+xml"/>
  <Override PartName="/ppt/tags/tag1.xml" ContentType="application/vnd.openxmlformats-officedocument.presentationml.tags+xml"/>
  <Override PartName="/ppt/charts/style1.xml" ContentType="application/vnd.ms-office.chartstyl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58" r:id="rId3"/>
    <p:sldId id="327" r:id="rId4"/>
    <p:sldId id="300" r:id="rId5"/>
    <p:sldId id="355" r:id="rId6"/>
    <p:sldId id="342" r:id="rId7"/>
    <p:sldId id="301" r:id="rId8"/>
    <p:sldId id="357" r:id="rId9"/>
    <p:sldId id="364" r:id="rId10"/>
    <p:sldId id="376" r:id="rId11"/>
    <p:sldId id="377" r:id="rId12"/>
    <p:sldId id="378" r:id="rId13"/>
    <p:sldId id="379" r:id="rId14"/>
    <p:sldId id="380" r:id="rId15"/>
    <p:sldId id="367" r:id="rId16"/>
    <p:sldId id="368" r:id="rId17"/>
    <p:sldId id="365" r:id="rId18"/>
    <p:sldId id="381" r:id="rId19"/>
    <p:sldId id="382" r:id="rId20"/>
    <p:sldId id="369" r:id="rId21"/>
    <p:sldId id="366" r:id="rId22"/>
    <p:sldId id="375" r:id="rId23"/>
    <p:sldId id="374" r:id="rId24"/>
    <p:sldId id="370" r:id="rId25"/>
    <p:sldId id="362" r:id="rId26"/>
    <p:sldId id="363" r:id="rId27"/>
    <p:sldId id="361" r:id="rId28"/>
    <p:sldId id="371" r:id="rId29"/>
    <p:sldId id="323" r:id="rId3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 McEllen" initials="WM" lastIdx="1" clrIdx="0">
    <p:extLst>
      <p:ext uri="{19B8F6BF-5375-455C-9EA6-DF929625EA0E}">
        <p15:presenceInfo xmlns:p15="http://schemas.microsoft.com/office/powerpoint/2012/main" userId="6e9a055d276a3d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808"/>
    <a:srgbClr val="F7BB04"/>
    <a:srgbClr val="6AB29C"/>
    <a:srgbClr val="F2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5" autoAdjust="0"/>
    <p:restoredTop sz="93936" autoAdjust="0"/>
  </p:normalViewPr>
  <p:slideViewPr>
    <p:cSldViewPr snapToGrid="0">
      <p:cViewPr>
        <p:scale>
          <a:sx n="100" d="100"/>
          <a:sy n="100" d="100"/>
        </p:scale>
        <p:origin x="432" y="24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7"/>
            <c:spPr>
              <a:solidFill>
                <a:schemeClr val="tx2"/>
              </a:solidFill>
              <a:ln w="9525">
                <a:solidFill>
                  <a:schemeClr val="accent1"/>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0</c:v>
                </c:pt>
                <c:pt idx="1">
                  <c:v>30</c:v>
                </c:pt>
                <c:pt idx="2">
                  <c:v>70</c:v>
                </c:pt>
                <c:pt idx="3">
                  <c:v>150</c:v>
                </c:pt>
                <c:pt idx="4">
                  <c:v>350</c:v>
                </c:pt>
                <c:pt idx="5">
                  <c:v>700</c:v>
                </c:pt>
                <c:pt idx="6">
                  <c:v>1200</c:v>
                </c:pt>
                <c:pt idx="7">
                  <c:v>1850</c:v>
                </c:pt>
                <c:pt idx="8">
                  <c:v>3000</c:v>
                </c:pt>
                <c:pt idx="9">
                  <c:v>4500</c:v>
                </c:pt>
              </c:numCache>
            </c:numRef>
          </c:val>
          <c:smooth val="0"/>
          <c:extLst>
            <c:ext xmlns:c16="http://schemas.microsoft.com/office/drawing/2014/chart" uri="{C3380CC4-5D6E-409C-BE32-E72D297353CC}">
              <c16:uniqueId val="{00000000-FC8E-486E-9460-EA6485537318}"/>
            </c:ext>
          </c:extLst>
        </c:ser>
        <c:ser>
          <c:idx val="1"/>
          <c:order val="1"/>
          <c:tx>
            <c:strRef>
              <c:f>Sheet1!$C$1</c:f>
              <c:strCache>
                <c:ptCount val="1"/>
                <c:pt idx="0">
                  <c:v>Column1</c:v>
                </c:pt>
              </c:strCache>
            </c:strRef>
          </c:tx>
          <c:spPr>
            <a:ln w="28575" cap="rnd">
              <a:solidFill>
                <a:schemeClr val="accent2"/>
              </a:solidFill>
              <a:round/>
            </a:ln>
            <a:effectLst/>
          </c:spPr>
          <c:marker>
            <c:symbol val="none"/>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numCache>
            </c:numRef>
          </c:val>
          <c:smooth val="0"/>
          <c:extLst>
            <c:ext xmlns:c16="http://schemas.microsoft.com/office/drawing/2014/chart" uri="{C3380CC4-5D6E-409C-BE32-E72D297353CC}">
              <c16:uniqueId val="{00000001-FC8E-486E-9460-EA6485537318}"/>
            </c:ext>
          </c:extLst>
        </c:ser>
        <c:ser>
          <c:idx val="2"/>
          <c:order val="2"/>
          <c:tx>
            <c:strRef>
              <c:f>Sheet1!$D$1</c:f>
              <c:strCache>
                <c:ptCount val="1"/>
                <c:pt idx="0">
                  <c:v>Column2</c:v>
                </c:pt>
              </c:strCache>
            </c:strRef>
          </c:tx>
          <c:spPr>
            <a:ln w="28575" cap="rnd">
              <a:solidFill>
                <a:schemeClr val="accent3"/>
              </a:solidFill>
              <a:round/>
            </a:ln>
            <a:effectLst/>
          </c:spPr>
          <c:marker>
            <c:symbol val="none"/>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General</c:formatCode>
                <c:ptCount val="10"/>
              </c:numCache>
            </c:numRef>
          </c:val>
          <c:smooth val="0"/>
          <c:extLst>
            <c:ext xmlns:c16="http://schemas.microsoft.com/office/drawing/2014/chart" uri="{C3380CC4-5D6E-409C-BE32-E72D297353CC}">
              <c16:uniqueId val="{00000002-FC8E-486E-9460-EA6485537318}"/>
            </c:ext>
          </c:extLst>
        </c:ser>
        <c:dLbls>
          <c:showLegendKey val="0"/>
          <c:showVal val="0"/>
          <c:showCatName val="0"/>
          <c:showSerName val="0"/>
          <c:showPercent val="0"/>
          <c:showBubbleSize val="0"/>
        </c:dLbls>
        <c:marker val="1"/>
        <c:smooth val="0"/>
        <c:axId val="649921168"/>
        <c:axId val="649921496"/>
      </c:lineChart>
      <c:catAx>
        <c:axId val="6499211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Individual Risk Rating</a:t>
                </a:r>
              </a:p>
            </c:rich>
          </c:tx>
          <c:layout>
            <c:manualLayout>
              <c:xMode val="edge"/>
              <c:yMode val="edge"/>
              <c:x val="0.42640854202436518"/>
              <c:y val="0.8859817760715508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921496"/>
        <c:crosses val="autoZero"/>
        <c:auto val="1"/>
        <c:lblAlgn val="ctr"/>
        <c:lblOffset val="100"/>
        <c:noMultiLvlLbl val="0"/>
      </c:catAx>
      <c:valAx>
        <c:axId val="64992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Weighted Score</a:t>
                </a:r>
              </a:p>
            </c:rich>
          </c:tx>
          <c:layout>
            <c:manualLayout>
              <c:xMode val="edge"/>
              <c:yMode val="edge"/>
              <c:x val="1.369536300530183E-2"/>
              <c:y val="0.2102516025545936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9921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29E2880F-A1A0-460A-8F5E-95D756CC475B}" type="datetimeFigureOut">
              <a:rPr lang="en-US" smtClean="0"/>
              <a:t>4/22/2019</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6661F9CE-3F53-4982-BAD1-8215EA99FDC1}" type="slidenum">
              <a:rPr lang="en-US" smtClean="0"/>
              <a:t>‹#›</a:t>
            </a:fld>
            <a:endParaRPr lang="en-US"/>
          </a:p>
        </p:txBody>
      </p:sp>
    </p:spTree>
    <p:extLst>
      <p:ext uri="{BB962C8B-B14F-4D97-AF65-F5344CB8AC3E}">
        <p14:creationId xmlns:p14="http://schemas.microsoft.com/office/powerpoint/2010/main" val="213947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2C2814-5396-4545-8AF2-71201F1D75B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89428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C2814-5396-4545-8AF2-71201F1D75B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00128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C2814-5396-4545-8AF2-71201F1D75B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425583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C2814-5396-4545-8AF2-71201F1D75B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66336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C2814-5396-4545-8AF2-71201F1D75B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234950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2C2814-5396-4545-8AF2-71201F1D75B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08882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2C2814-5396-4545-8AF2-71201F1D75BF}"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92707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2C2814-5396-4545-8AF2-71201F1D75B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23135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C2814-5396-4545-8AF2-71201F1D75BF}"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86857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C2814-5396-4545-8AF2-71201F1D75B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12982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C2814-5396-4545-8AF2-71201F1D75B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75855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C2814-5396-4545-8AF2-71201F1D75BF}" type="datetimeFigureOut">
              <a:rPr lang="en-US" smtClean="0"/>
              <a:t>4/22/2019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C3DF0-6152-4265-BE74-F7AD1727FF4F}" type="slidenum">
              <a:rPr lang="en-US" smtClean="0"/>
              <a:t>‹#›</a:t>
            </a:fld>
            <a:endParaRPr lang="en-US"/>
          </a:p>
        </p:txBody>
      </p:sp>
    </p:spTree>
    <p:extLst>
      <p:ext uri="{BB962C8B-B14F-4D97-AF65-F5344CB8AC3E}">
        <p14:creationId xmlns:p14="http://schemas.microsoft.com/office/powerpoint/2010/main" val="328618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jpg"/><Relationship Id="rId5" Type="http://schemas.openxmlformats.org/officeDocument/2006/relationships/chart" Target="../charts/char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 y="3291791"/>
            <a:ext cx="12191999" cy="2492990"/>
          </a:xfrm>
          <a:prstGeom prst="rect">
            <a:avLst/>
          </a:prstGeom>
          <a:noFill/>
          <a:ln>
            <a:noFill/>
          </a:ln>
        </p:spPr>
        <p:txBody>
          <a:bodyPr wrap="square" rtlCol="0">
            <a:spAutoFit/>
          </a:bodyPr>
          <a:lstStyle/>
          <a:p>
            <a:pPr algn="ctr"/>
            <a:r>
              <a:rPr lang="en-US" sz="5400" b="1" dirty="0">
                <a:effectLst>
                  <a:outerShdw blurRad="50800" dist="38100" dir="2700000" algn="tl" rotWithShape="0">
                    <a:prstClr val="black">
                      <a:alpha val="40000"/>
                    </a:prstClr>
                  </a:outerShdw>
                </a:effectLst>
                <a:latin typeface="Cambria" panose="02040503050406030204" pitchFamily="18" charset="0"/>
                <a:cs typeface="Adobe Arabic" panose="02040503050201020203" pitchFamily="18" charset="-78"/>
              </a:rPr>
              <a:t>Insider Threat Overview</a:t>
            </a:r>
          </a:p>
          <a:p>
            <a:pPr algn="ctr"/>
            <a:r>
              <a:rPr lang="en-US" sz="3600" b="1" dirty="0">
                <a:effectLst>
                  <a:outerShdw blurRad="50800" dist="38100" dir="2700000" algn="tl" rotWithShape="0">
                    <a:prstClr val="black">
                      <a:alpha val="40000"/>
                    </a:prstClr>
                  </a:outerShdw>
                </a:effectLst>
                <a:latin typeface="Cambria" panose="02040503050406030204" pitchFamily="18" charset="0"/>
                <a:cs typeface="Adobe Arabic" panose="02040503050201020203" pitchFamily="18" charset="-78"/>
              </a:rPr>
              <a:t>Threat Multipliers</a:t>
            </a:r>
          </a:p>
          <a:p>
            <a:pPr algn="ctr"/>
            <a:endParaRPr lang="en-US" b="1" dirty="0">
              <a:effectLst>
                <a:outerShdw blurRad="50800" dist="38100" dir="2700000" algn="tl" rotWithShape="0">
                  <a:prstClr val="black">
                    <a:alpha val="40000"/>
                  </a:prstClr>
                </a:outerShdw>
              </a:effectLst>
              <a:latin typeface="Cambria" panose="02040503050406030204" pitchFamily="18" charset="0"/>
              <a:cs typeface="Adobe Arabic" panose="02040503050201020203" pitchFamily="18" charset="-78"/>
            </a:endParaRPr>
          </a:p>
          <a:p>
            <a:pPr algn="ctr"/>
            <a:endParaRPr lang="en-US" sz="2400" b="1" dirty="0">
              <a:effectLst>
                <a:outerShdw blurRad="50800" dist="38100" dir="2700000" algn="tl" rotWithShape="0">
                  <a:prstClr val="black">
                    <a:alpha val="40000"/>
                  </a:prstClr>
                </a:outerShdw>
              </a:effectLst>
              <a:latin typeface="Cambria" panose="02040503050406030204" pitchFamily="18" charset="0"/>
              <a:cs typeface="Adobe Arabic" panose="02040503050201020203" pitchFamily="18" charset="-78"/>
            </a:endParaRPr>
          </a:p>
          <a:p>
            <a:pPr algn="ctr"/>
            <a:r>
              <a:rPr lang="en-US" sz="2400" b="1" dirty="0">
                <a:effectLst>
                  <a:outerShdw blurRad="50800" dist="38100" dir="2700000" algn="tl" rotWithShape="0">
                    <a:prstClr val="black">
                      <a:alpha val="40000"/>
                    </a:prstClr>
                  </a:outerShdw>
                </a:effectLst>
                <a:latin typeface="Cambria" panose="02040503050406030204" pitchFamily="18" charset="0"/>
                <a:cs typeface="Adobe Arabic" panose="02040503050201020203" pitchFamily="18" charset="-78"/>
              </a:rPr>
              <a:t>Will McEllen</a:t>
            </a:r>
          </a:p>
        </p:txBody>
      </p:sp>
      <p:sp>
        <p:nvSpPr>
          <p:cNvPr id="3" name="Right Triangle 2"/>
          <p:cNvSpPr/>
          <p:nvPr/>
        </p:nvSpPr>
        <p:spPr>
          <a:xfrm rot="16200000">
            <a:off x="11860568" y="6526567"/>
            <a:ext cx="313458" cy="349407"/>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657" y="1333127"/>
            <a:ext cx="2686526" cy="1645920"/>
          </a:xfrm>
          <a:prstGeom prst="rect">
            <a:avLst/>
          </a:prstGeom>
          <a:scene3d>
            <a:camera prst="orthographicFront"/>
            <a:lightRig rig="twoPt" dir="t"/>
          </a:scene3d>
          <a:sp3d prstMaterial="metal">
            <a:bevelT/>
            <a:bevelB/>
          </a:sp3d>
        </p:spPr>
      </p:pic>
    </p:spTree>
    <p:extLst>
      <p:ext uri="{BB962C8B-B14F-4D97-AF65-F5344CB8AC3E}">
        <p14:creationId xmlns:p14="http://schemas.microsoft.com/office/powerpoint/2010/main" val="136939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E8714E-AADF-441C-AE66-A191FEE4AF8E}"/>
              </a:ext>
            </a:extLst>
          </p:cNvPr>
          <p:cNvSpPr/>
          <p:nvPr/>
        </p:nvSpPr>
        <p:spPr>
          <a:xfrm>
            <a:off x="352925" y="1613290"/>
            <a:ext cx="5416786" cy="923330"/>
          </a:xfrm>
          <a:prstGeom prst="rect">
            <a:avLst/>
          </a:prstGeom>
        </p:spPr>
        <p:txBody>
          <a:bodyPr wrap="square">
            <a:spAutoFit/>
          </a:bodyPr>
          <a:lstStyle/>
          <a:p>
            <a:r>
              <a:rPr lang="en-US" dirty="0"/>
              <a:t>T-Mobile developed a robot called ‘</a:t>
            </a:r>
            <a:r>
              <a:rPr lang="en-US" dirty="0" err="1"/>
              <a:t>Tappy</a:t>
            </a:r>
            <a:r>
              <a:rPr lang="en-US" dirty="0"/>
              <a:t>’ that could simulate hours of real-world use to catch flaws in new smartphones before they were sold to customers.</a:t>
            </a:r>
          </a:p>
        </p:txBody>
      </p:sp>
      <p:pic>
        <p:nvPicPr>
          <p:cNvPr id="2" name="Picture 1">
            <a:extLst>
              <a:ext uri="{FF2B5EF4-FFF2-40B4-BE49-F238E27FC236}">
                <a16:creationId xmlns:a16="http://schemas.microsoft.com/office/drawing/2014/main" id="{E488A99A-3994-49FF-BF82-2CFCC8CCFF6F}"/>
              </a:ext>
            </a:extLst>
          </p:cNvPr>
          <p:cNvPicPr>
            <a:picLocks noChangeAspect="1"/>
          </p:cNvPicPr>
          <p:nvPr/>
        </p:nvPicPr>
        <p:blipFill>
          <a:blip r:embed="rId2"/>
          <a:stretch>
            <a:fillRect/>
          </a:stretch>
        </p:blipFill>
        <p:spPr>
          <a:xfrm>
            <a:off x="5990724" y="1628775"/>
            <a:ext cx="5848350" cy="3600450"/>
          </a:xfrm>
          <a:prstGeom prst="rect">
            <a:avLst/>
          </a:prstGeom>
          <a:ln>
            <a:solidFill>
              <a:schemeClr val="tx1"/>
            </a:solidFill>
          </a:ln>
        </p:spPr>
      </p:pic>
      <p:sp>
        <p:nvSpPr>
          <p:cNvPr id="10" name="Rectangle 9">
            <a:extLst>
              <a:ext uri="{FF2B5EF4-FFF2-40B4-BE49-F238E27FC236}">
                <a16:creationId xmlns:a16="http://schemas.microsoft.com/office/drawing/2014/main" id="{2CD8A1C7-4095-4261-A453-771F3D212C74}"/>
              </a:ext>
            </a:extLst>
          </p:cNvPr>
          <p:cNvSpPr/>
          <p:nvPr/>
        </p:nvSpPr>
        <p:spPr>
          <a:xfrm>
            <a:off x="352925" y="4112196"/>
            <a:ext cx="5506433" cy="1200329"/>
          </a:xfrm>
          <a:prstGeom prst="rect">
            <a:avLst/>
          </a:prstGeom>
        </p:spPr>
        <p:txBody>
          <a:bodyPr wrap="square">
            <a:spAutoFit/>
          </a:bodyPr>
          <a:lstStyle/>
          <a:p>
            <a:r>
              <a:rPr lang="en-US" dirty="0"/>
              <a:t>Huawei desperately wanted a testing robot of its own and in 2012, people from Huawei China began to pressure their employees to gather more information about how </a:t>
            </a:r>
            <a:r>
              <a:rPr lang="en-US" dirty="0" err="1"/>
              <a:t>Tappy</a:t>
            </a:r>
            <a:r>
              <a:rPr lang="en-US" dirty="0"/>
              <a:t> worked</a:t>
            </a:r>
          </a:p>
        </p:txBody>
      </p:sp>
      <p:sp>
        <p:nvSpPr>
          <p:cNvPr id="4" name="Rectangle 3">
            <a:extLst>
              <a:ext uri="{FF2B5EF4-FFF2-40B4-BE49-F238E27FC236}">
                <a16:creationId xmlns:a16="http://schemas.microsoft.com/office/drawing/2014/main" id="{68D42D30-8F49-46C7-9D2F-D2DAEB5BBD5A}"/>
              </a:ext>
            </a:extLst>
          </p:cNvPr>
          <p:cNvSpPr/>
          <p:nvPr/>
        </p:nvSpPr>
        <p:spPr>
          <a:xfrm>
            <a:off x="352926" y="2862743"/>
            <a:ext cx="5416786" cy="923330"/>
          </a:xfrm>
          <a:prstGeom prst="rect">
            <a:avLst/>
          </a:prstGeom>
        </p:spPr>
        <p:txBody>
          <a:bodyPr wrap="square">
            <a:spAutoFit/>
          </a:bodyPr>
          <a:lstStyle/>
          <a:p>
            <a:r>
              <a:rPr lang="en-US" dirty="0"/>
              <a:t>T-Mobile granted a handful of Huawei USA employees access to the testing lab under strict non-disclosure agreements.</a:t>
            </a:r>
          </a:p>
        </p:txBody>
      </p:sp>
    </p:spTree>
    <p:extLst>
      <p:ext uri="{BB962C8B-B14F-4D97-AF65-F5344CB8AC3E}">
        <p14:creationId xmlns:p14="http://schemas.microsoft.com/office/powerpoint/2010/main" val="1371951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E8714E-AADF-441C-AE66-A191FEE4AF8E}"/>
              </a:ext>
            </a:extLst>
          </p:cNvPr>
          <p:cNvSpPr/>
          <p:nvPr/>
        </p:nvSpPr>
        <p:spPr>
          <a:xfrm>
            <a:off x="5975899" y="1973380"/>
            <a:ext cx="5416786" cy="923330"/>
          </a:xfrm>
          <a:prstGeom prst="rect">
            <a:avLst/>
          </a:prstGeom>
        </p:spPr>
        <p:txBody>
          <a:bodyPr wrap="square">
            <a:spAutoFit/>
          </a:bodyPr>
          <a:lstStyle/>
          <a:p>
            <a:r>
              <a:rPr lang="en-US" dirty="0"/>
              <a:t>In January of 2013, T-Mobile had grown tired of Huawei employees trying to gain information about how </a:t>
            </a:r>
            <a:r>
              <a:rPr lang="en-US" dirty="0" err="1"/>
              <a:t>Tappy</a:t>
            </a:r>
            <a:r>
              <a:rPr lang="en-US" dirty="0"/>
              <a:t> worked.</a:t>
            </a:r>
          </a:p>
        </p:txBody>
      </p:sp>
      <p:sp>
        <p:nvSpPr>
          <p:cNvPr id="10" name="Rectangle 9">
            <a:extLst>
              <a:ext uri="{FF2B5EF4-FFF2-40B4-BE49-F238E27FC236}">
                <a16:creationId xmlns:a16="http://schemas.microsoft.com/office/drawing/2014/main" id="{2CD8A1C7-4095-4261-A453-771F3D212C74}"/>
              </a:ext>
            </a:extLst>
          </p:cNvPr>
          <p:cNvSpPr/>
          <p:nvPr/>
        </p:nvSpPr>
        <p:spPr>
          <a:xfrm>
            <a:off x="5975899" y="4342980"/>
            <a:ext cx="5506433" cy="646331"/>
          </a:xfrm>
          <a:prstGeom prst="rect">
            <a:avLst/>
          </a:prstGeom>
        </p:spPr>
        <p:txBody>
          <a:bodyPr wrap="square">
            <a:spAutoFit/>
          </a:bodyPr>
          <a:lstStyle/>
          <a:p>
            <a:r>
              <a:rPr lang="en-US" dirty="0"/>
              <a:t>Instead of stopping, Huawei appears to have escalated their efforts.</a:t>
            </a:r>
          </a:p>
        </p:txBody>
      </p:sp>
      <p:sp>
        <p:nvSpPr>
          <p:cNvPr id="4" name="Rectangle 3">
            <a:extLst>
              <a:ext uri="{FF2B5EF4-FFF2-40B4-BE49-F238E27FC236}">
                <a16:creationId xmlns:a16="http://schemas.microsoft.com/office/drawing/2014/main" id="{68D42D30-8F49-46C7-9D2F-D2DAEB5BBD5A}"/>
              </a:ext>
            </a:extLst>
          </p:cNvPr>
          <p:cNvSpPr/>
          <p:nvPr/>
        </p:nvSpPr>
        <p:spPr>
          <a:xfrm>
            <a:off x="5975899" y="3158180"/>
            <a:ext cx="5416786" cy="923330"/>
          </a:xfrm>
          <a:prstGeom prst="rect">
            <a:avLst/>
          </a:prstGeom>
        </p:spPr>
        <p:txBody>
          <a:bodyPr wrap="square">
            <a:spAutoFit/>
          </a:bodyPr>
          <a:lstStyle/>
          <a:p>
            <a:r>
              <a:rPr lang="en-US" dirty="0"/>
              <a:t>By April, T-Mobile was threatening to ban Huawei employees from the lab if they didn't stop asking questions about the robot.</a:t>
            </a:r>
          </a:p>
        </p:txBody>
      </p:sp>
      <p:pic>
        <p:nvPicPr>
          <p:cNvPr id="3" name="Picture 2">
            <a:extLst>
              <a:ext uri="{FF2B5EF4-FFF2-40B4-BE49-F238E27FC236}">
                <a16:creationId xmlns:a16="http://schemas.microsoft.com/office/drawing/2014/main" id="{395AB7F4-EE18-48D7-B86B-7AD64D5C17EB}"/>
              </a:ext>
            </a:extLst>
          </p:cNvPr>
          <p:cNvPicPr>
            <a:picLocks noChangeAspect="1"/>
          </p:cNvPicPr>
          <p:nvPr/>
        </p:nvPicPr>
        <p:blipFill rotWithShape="1">
          <a:blip r:embed="rId2"/>
          <a:srcRect r="13641"/>
          <a:stretch/>
        </p:blipFill>
        <p:spPr>
          <a:xfrm>
            <a:off x="805814" y="1393760"/>
            <a:ext cx="4057652" cy="3980313"/>
          </a:xfrm>
          <a:prstGeom prst="rect">
            <a:avLst/>
          </a:prstGeom>
        </p:spPr>
      </p:pic>
      <p:pic>
        <p:nvPicPr>
          <p:cNvPr id="18" name="Picture 17">
            <a:extLst>
              <a:ext uri="{FF2B5EF4-FFF2-40B4-BE49-F238E27FC236}">
                <a16:creationId xmlns:a16="http://schemas.microsoft.com/office/drawing/2014/main" id="{4D6AC0D1-7BAA-4004-BB2A-6F3F8E7FC28D}"/>
              </a:ext>
            </a:extLst>
          </p:cNvPr>
          <p:cNvPicPr>
            <a:picLocks noChangeAspect="1"/>
          </p:cNvPicPr>
          <p:nvPr/>
        </p:nvPicPr>
        <p:blipFill rotWithShape="1">
          <a:blip r:embed="rId3">
            <a:extLst>
              <a:ext uri="{28A0092B-C50C-407E-A947-70E740481C1C}">
                <a14:useLocalDpi xmlns:a14="http://schemas.microsoft.com/office/drawing/2010/main" val="0"/>
              </a:ext>
            </a:extLst>
          </a:blip>
          <a:srcRect l="51602" t="12627" r="10488"/>
          <a:stretch/>
        </p:blipFill>
        <p:spPr>
          <a:xfrm>
            <a:off x="2003421" y="4620784"/>
            <a:ext cx="3178394" cy="3684817"/>
          </a:xfrm>
          <a:prstGeom prst="rect">
            <a:avLst/>
          </a:prstGeom>
        </p:spPr>
      </p:pic>
    </p:spTree>
    <p:extLst>
      <p:ext uri="{BB962C8B-B14F-4D97-AF65-F5344CB8AC3E}">
        <p14:creationId xmlns:p14="http://schemas.microsoft.com/office/powerpoint/2010/main" val="4001614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 presetClass="entr" presetSubtype="4" fill="hold" nodeType="withEffect">
                                  <p:stCondLst>
                                    <p:cond delay="15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2000" fill="hold"/>
                                        <p:tgtEl>
                                          <p:spTgt spid="18"/>
                                        </p:tgtEl>
                                        <p:attrNameLst>
                                          <p:attrName>ppt_x</p:attrName>
                                        </p:attrNameLst>
                                      </p:cBhvr>
                                      <p:tavLst>
                                        <p:tav tm="0">
                                          <p:val>
                                            <p:strVal val="#ppt_x"/>
                                          </p:val>
                                        </p:tav>
                                        <p:tav tm="100000">
                                          <p:val>
                                            <p:strVal val="#ppt_x"/>
                                          </p:val>
                                        </p:tav>
                                      </p:tavLst>
                                    </p:anim>
                                    <p:anim calcmode="lin" valueType="num">
                                      <p:cBhvr additive="base">
                                        <p:cTn id="11" dur="2000" fill="hold"/>
                                        <p:tgtEl>
                                          <p:spTgt spid="18"/>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10" presetClass="entr" presetSubtype="0" fill="hold" grpId="0" nodeType="withEffect">
                                  <p:stCondLst>
                                    <p:cond delay="2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2" presetClass="exit" presetSubtype="4" fill="hold" nodeType="withEffect">
                                  <p:stCondLst>
                                    <p:cond delay="4000"/>
                                  </p:stCondLst>
                                  <p:childTnLst>
                                    <p:anim calcmode="lin" valueType="num">
                                      <p:cBhvr additive="base">
                                        <p:cTn id="19" dur="2000"/>
                                        <p:tgtEl>
                                          <p:spTgt spid="18"/>
                                        </p:tgtEl>
                                        <p:attrNameLst>
                                          <p:attrName>ppt_x</p:attrName>
                                        </p:attrNameLst>
                                      </p:cBhvr>
                                      <p:tavLst>
                                        <p:tav tm="0">
                                          <p:val>
                                            <p:strVal val="ppt_x"/>
                                          </p:val>
                                        </p:tav>
                                        <p:tav tm="100000">
                                          <p:val>
                                            <p:strVal val="ppt_x"/>
                                          </p:val>
                                        </p:tav>
                                      </p:tavLst>
                                    </p:anim>
                                    <p:anim calcmode="lin" valueType="num">
                                      <p:cBhvr additive="base">
                                        <p:cTn id="20" dur="2000"/>
                                        <p:tgtEl>
                                          <p:spTgt spid="18"/>
                                        </p:tgtEl>
                                        <p:attrNameLst>
                                          <p:attrName>ppt_y</p:attrName>
                                        </p:attrNameLst>
                                      </p:cBhvr>
                                      <p:tavLst>
                                        <p:tav tm="0">
                                          <p:val>
                                            <p:strVal val="ppt_y"/>
                                          </p:val>
                                        </p:tav>
                                        <p:tav tm="100000">
                                          <p:val>
                                            <p:strVal val="1+ppt_h/2"/>
                                          </p:val>
                                        </p:tav>
                                      </p:tavLst>
                                    </p:anim>
                                    <p:set>
                                      <p:cBhvr>
                                        <p:cTn id="21" dur="1" fill="hold">
                                          <p:stCondLst>
                                            <p:cond delay="1999"/>
                                          </p:stCondLst>
                                        </p:cTn>
                                        <p:tgtEl>
                                          <p:spTgt spid="18"/>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1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E8714E-AADF-441C-AE66-A191FEE4AF8E}"/>
              </a:ext>
            </a:extLst>
          </p:cNvPr>
          <p:cNvSpPr/>
          <p:nvPr/>
        </p:nvSpPr>
        <p:spPr>
          <a:xfrm>
            <a:off x="5975899" y="1246009"/>
            <a:ext cx="5416786" cy="923330"/>
          </a:xfrm>
          <a:prstGeom prst="rect">
            <a:avLst/>
          </a:prstGeom>
          <a:ln>
            <a:noFill/>
          </a:ln>
        </p:spPr>
        <p:txBody>
          <a:bodyPr wrap="square">
            <a:spAutoFit/>
          </a:bodyPr>
          <a:lstStyle/>
          <a:p>
            <a:r>
              <a:rPr lang="en-US" dirty="0"/>
              <a:t>Huawei allegedly flew an engineer from China to Seattle, where the testing laboratory was located, to personally inspect the T-Mobile robot.</a:t>
            </a:r>
          </a:p>
        </p:txBody>
      </p:sp>
      <p:sp>
        <p:nvSpPr>
          <p:cNvPr id="10" name="Rectangle 9">
            <a:extLst>
              <a:ext uri="{FF2B5EF4-FFF2-40B4-BE49-F238E27FC236}">
                <a16:creationId xmlns:a16="http://schemas.microsoft.com/office/drawing/2014/main" id="{2CD8A1C7-4095-4261-A453-771F3D212C74}"/>
              </a:ext>
            </a:extLst>
          </p:cNvPr>
          <p:cNvSpPr/>
          <p:nvPr/>
        </p:nvSpPr>
        <p:spPr>
          <a:xfrm>
            <a:off x="5931075" y="5565592"/>
            <a:ext cx="5506433" cy="369332"/>
          </a:xfrm>
          <a:prstGeom prst="rect">
            <a:avLst/>
          </a:prstGeom>
          <a:ln>
            <a:noFill/>
          </a:ln>
        </p:spPr>
        <p:txBody>
          <a:bodyPr wrap="square">
            <a:spAutoFit/>
          </a:bodyPr>
          <a:lstStyle/>
          <a:p>
            <a:r>
              <a:rPr lang="en-US" dirty="0"/>
              <a:t>So this stopped the threat, </a:t>
            </a:r>
            <a:r>
              <a:rPr lang="en-US" i="1" dirty="0"/>
              <a:t>right</a:t>
            </a:r>
            <a:r>
              <a:rPr lang="en-US" dirty="0"/>
              <a:t>?</a:t>
            </a:r>
          </a:p>
        </p:txBody>
      </p:sp>
      <p:sp>
        <p:nvSpPr>
          <p:cNvPr id="4" name="Rectangle 3">
            <a:extLst>
              <a:ext uri="{FF2B5EF4-FFF2-40B4-BE49-F238E27FC236}">
                <a16:creationId xmlns:a16="http://schemas.microsoft.com/office/drawing/2014/main" id="{68D42D30-8F49-46C7-9D2F-D2DAEB5BBD5A}"/>
              </a:ext>
            </a:extLst>
          </p:cNvPr>
          <p:cNvSpPr/>
          <p:nvPr/>
        </p:nvSpPr>
        <p:spPr>
          <a:xfrm>
            <a:off x="5975899" y="3385651"/>
            <a:ext cx="5416786" cy="923330"/>
          </a:xfrm>
          <a:prstGeom prst="rect">
            <a:avLst/>
          </a:prstGeom>
          <a:ln>
            <a:noFill/>
          </a:ln>
        </p:spPr>
        <p:txBody>
          <a:bodyPr wrap="square">
            <a:spAutoFit/>
          </a:bodyPr>
          <a:lstStyle/>
          <a:p>
            <a:r>
              <a:rPr lang="en-US" dirty="0"/>
              <a:t>They then returned the very next day and, once again, the authorized Huawei employees used their badges to get the Chinese engineer back into the lab.</a:t>
            </a:r>
          </a:p>
        </p:txBody>
      </p:sp>
      <p:sp>
        <p:nvSpPr>
          <p:cNvPr id="2" name="Rectangle 1">
            <a:extLst>
              <a:ext uri="{FF2B5EF4-FFF2-40B4-BE49-F238E27FC236}">
                <a16:creationId xmlns:a16="http://schemas.microsoft.com/office/drawing/2014/main" id="{29CEC33D-FD69-4549-A6A2-EDCAF8DF35A7}"/>
              </a:ext>
            </a:extLst>
          </p:cNvPr>
          <p:cNvSpPr/>
          <p:nvPr/>
        </p:nvSpPr>
        <p:spPr>
          <a:xfrm>
            <a:off x="5975899" y="2315830"/>
            <a:ext cx="5416786" cy="923330"/>
          </a:xfrm>
          <a:prstGeom prst="rect">
            <a:avLst/>
          </a:prstGeom>
          <a:ln>
            <a:noFill/>
          </a:ln>
        </p:spPr>
        <p:txBody>
          <a:bodyPr wrap="square">
            <a:spAutoFit/>
          </a:bodyPr>
          <a:lstStyle/>
          <a:p>
            <a:r>
              <a:rPr lang="en-US" dirty="0"/>
              <a:t>The T-Mobile-cleared employees helped the engineer sneak into T-Mobile's lab. A T-Mobile employee discovered that he was in the lab and told him to leave.</a:t>
            </a:r>
          </a:p>
        </p:txBody>
      </p:sp>
      <p:sp>
        <p:nvSpPr>
          <p:cNvPr id="5" name="Rectangle 4">
            <a:extLst>
              <a:ext uri="{FF2B5EF4-FFF2-40B4-BE49-F238E27FC236}">
                <a16:creationId xmlns:a16="http://schemas.microsoft.com/office/drawing/2014/main" id="{DD43DC85-87A7-425D-8D4F-E2EC69EB0F82}"/>
              </a:ext>
            </a:extLst>
          </p:cNvPr>
          <p:cNvSpPr/>
          <p:nvPr/>
        </p:nvSpPr>
        <p:spPr>
          <a:xfrm>
            <a:off x="5975899" y="4455472"/>
            <a:ext cx="3370153" cy="369332"/>
          </a:xfrm>
          <a:prstGeom prst="rect">
            <a:avLst/>
          </a:prstGeom>
          <a:ln>
            <a:noFill/>
          </a:ln>
        </p:spPr>
        <p:txBody>
          <a:bodyPr wrap="none">
            <a:spAutoFit/>
          </a:bodyPr>
          <a:lstStyle/>
          <a:p>
            <a:r>
              <a:rPr lang="en-US" dirty="0"/>
              <a:t>They were again ordered to leave.</a:t>
            </a:r>
          </a:p>
        </p:txBody>
      </p:sp>
      <p:pic>
        <p:nvPicPr>
          <p:cNvPr id="12" name="Picture 11">
            <a:extLst>
              <a:ext uri="{FF2B5EF4-FFF2-40B4-BE49-F238E27FC236}">
                <a16:creationId xmlns:a16="http://schemas.microsoft.com/office/drawing/2014/main" id="{557E130E-F640-400F-B32D-3B4A762ADC75}"/>
              </a:ext>
            </a:extLst>
          </p:cNvPr>
          <p:cNvPicPr>
            <a:picLocks noChangeAspect="1"/>
          </p:cNvPicPr>
          <p:nvPr/>
        </p:nvPicPr>
        <p:blipFill rotWithShape="1">
          <a:blip r:embed="rId2"/>
          <a:srcRect r="13641"/>
          <a:stretch/>
        </p:blipFill>
        <p:spPr>
          <a:xfrm>
            <a:off x="805814" y="1393760"/>
            <a:ext cx="4057652" cy="3980313"/>
          </a:xfrm>
          <a:prstGeom prst="rect">
            <a:avLst/>
          </a:prstGeom>
        </p:spPr>
      </p:pic>
      <p:pic>
        <p:nvPicPr>
          <p:cNvPr id="15" name="Picture 14">
            <a:extLst>
              <a:ext uri="{FF2B5EF4-FFF2-40B4-BE49-F238E27FC236}">
                <a16:creationId xmlns:a16="http://schemas.microsoft.com/office/drawing/2014/main" id="{1E472172-A5BB-429F-8684-16D2FF0F89D4}"/>
              </a:ext>
            </a:extLst>
          </p:cNvPr>
          <p:cNvPicPr>
            <a:picLocks noChangeAspect="1"/>
          </p:cNvPicPr>
          <p:nvPr/>
        </p:nvPicPr>
        <p:blipFill>
          <a:blip r:embed="rId3"/>
          <a:stretch>
            <a:fillRect/>
          </a:stretch>
        </p:blipFill>
        <p:spPr>
          <a:xfrm>
            <a:off x="-3038739" y="-1008768"/>
            <a:ext cx="5464240" cy="5464240"/>
          </a:xfrm>
          <a:prstGeom prst="rect">
            <a:avLst/>
          </a:prstGeom>
        </p:spPr>
      </p:pic>
    </p:spTree>
    <p:extLst>
      <p:ext uri="{BB962C8B-B14F-4D97-AF65-F5344CB8AC3E}">
        <p14:creationId xmlns:p14="http://schemas.microsoft.com/office/powerpoint/2010/main" val="2224148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0" presetClass="entr" presetSubtype="0"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grpId="0" nodeType="withEffect">
                                  <p:stCondLst>
                                    <p:cond delay="3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2" presetClass="exit" presetSubtype="8" fill="hold" nodeType="withEffect">
                                  <p:stCondLst>
                                    <p:cond delay="4500"/>
                                  </p:stCondLst>
                                  <p:childTnLst>
                                    <p:anim calcmode="lin" valueType="num">
                                      <p:cBhvr additive="base">
                                        <p:cTn id="22" dur="1750"/>
                                        <p:tgtEl>
                                          <p:spTgt spid="15"/>
                                        </p:tgtEl>
                                        <p:attrNameLst>
                                          <p:attrName>ppt_x</p:attrName>
                                        </p:attrNameLst>
                                      </p:cBhvr>
                                      <p:tavLst>
                                        <p:tav tm="0">
                                          <p:val>
                                            <p:strVal val="ppt_x"/>
                                          </p:val>
                                        </p:tav>
                                        <p:tav tm="100000">
                                          <p:val>
                                            <p:strVal val="0-ppt_w/2"/>
                                          </p:val>
                                        </p:tav>
                                      </p:tavLst>
                                    </p:anim>
                                    <p:anim calcmode="lin" valueType="num">
                                      <p:cBhvr additive="base">
                                        <p:cTn id="23" dur="1750"/>
                                        <p:tgtEl>
                                          <p:spTgt spid="15"/>
                                        </p:tgtEl>
                                        <p:attrNameLst>
                                          <p:attrName>ppt_y</p:attrName>
                                        </p:attrNameLst>
                                      </p:cBhvr>
                                      <p:tavLst>
                                        <p:tav tm="0">
                                          <p:val>
                                            <p:strVal val="ppt_y"/>
                                          </p:val>
                                        </p:tav>
                                        <p:tav tm="100000">
                                          <p:val>
                                            <p:strVal val="ppt_y"/>
                                          </p:val>
                                        </p:tav>
                                      </p:tavLst>
                                    </p:anim>
                                    <p:set>
                                      <p:cBhvr>
                                        <p:cTn id="24" dur="1" fill="hold">
                                          <p:stCondLst>
                                            <p:cond delay="1749"/>
                                          </p:stCondLst>
                                        </p:cTn>
                                        <p:tgtEl>
                                          <p:spTgt spid="15"/>
                                        </p:tgtEl>
                                        <p:attrNameLst>
                                          <p:attrName>style.visibility</p:attrName>
                                        </p:attrNameLst>
                                      </p:cBhvr>
                                      <p:to>
                                        <p:strVal val="hidden"/>
                                      </p:to>
                                    </p:set>
                                  </p:childTnLst>
                                </p:cTn>
                              </p:par>
                              <p:par>
                                <p:cTn id="25" presetID="37" presetClass="entr" presetSubtype="0" fill="hold" grpId="0" nodeType="withEffect">
                                  <p:stCondLst>
                                    <p:cond delay="4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1" fill="hold">
                            <p:stCondLst>
                              <p:cond delay="6250"/>
                            </p:stCondLst>
                            <p:childTnLst>
                              <p:par>
                                <p:cTn id="32" presetID="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10" grpId="0"/>
      <p:bldP spid="4"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E8714E-AADF-441C-AE66-A191FEE4AF8E}"/>
              </a:ext>
            </a:extLst>
          </p:cNvPr>
          <p:cNvSpPr/>
          <p:nvPr/>
        </p:nvSpPr>
        <p:spPr>
          <a:xfrm>
            <a:off x="634391" y="1290832"/>
            <a:ext cx="5416786" cy="1200329"/>
          </a:xfrm>
          <a:prstGeom prst="rect">
            <a:avLst/>
          </a:prstGeom>
          <a:ln>
            <a:noFill/>
          </a:ln>
        </p:spPr>
        <p:txBody>
          <a:bodyPr wrap="square">
            <a:spAutoFit/>
          </a:bodyPr>
          <a:lstStyle/>
          <a:p>
            <a:r>
              <a:rPr lang="en-US" dirty="0"/>
              <a:t>T-Mobile banned almost every Huawei employee from the lab. They allowed only a single employee to continue testing Huawei phones that were slated for release by T-Mobile. </a:t>
            </a:r>
          </a:p>
        </p:txBody>
      </p:sp>
      <p:sp>
        <p:nvSpPr>
          <p:cNvPr id="2" name="Rectangle 1">
            <a:extLst>
              <a:ext uri="{FF2B5EF4-FFF2-40B4-BE49-F238E27FC236}">
                <a16:creationId xmlns:a16="http://schemas.microsoft.com/office/drawing/2014/main" id="{29CEC33D-FD69-4549-A6A2-EDCAF8DF35A7}"/>
              </a:ext>
            </a:extLst>
          </p:cNvPr>
          <p:cNvSpPr/>
          <p:nvPr/>
        </p:nvSpPr>
        <p:spPr>
          <a:xfrm>
            <a:off x="634390" y="2721239"/>
            <a:ext cx="5416786" cy="923330"/>
          </a:xfrm>
          <a:prstGeom prst="rect">
            <a:avLst/>
          </a:prstGeom>
          <a:ln>
            <a:noFill/>
          </a:ln>
        </p:spPr>
        <p:txBody>
          <a:bodyPr wrap="square">
            <a:spAutoFit/>
          </a:bodyPr>
          <a:lstStyle/>
          <a:p>
            <a:r>
              <a:rPr lang="en-US" dirty="0"/>
              <a:t>A couple of weeks later, that employee stole the arm from one of the T-Mobile robots from the lab by simply placing it in his bag and walking out of the lab.</a:t>
            </a:r>
          </a:p>
        </p:txBody>
      </p:sp>
      <p:pic>
        <p:nvPicPr>
          <p:cNvPr id="12" name="Picture 11">
            <a:extLst>
              <a:ext uri="{FF2B5EF4-FFF2-40B4-BE49-F238E27FC236}">
                <a16:creationId xmlns:a16="http://schemas.microsoft.com/office/drawing/2014/main" id="{3D32988D-A244-4E0F-8B9A-3BF4AF632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971" y="3124322"/>
            <a:ext cx="3355112" cy="2234570"/>
          </a:xfrm>
          <a:prstGeom prst="rect">
            <a:avLst/>
          </a:prstGeom>
        </p:spPr>
      </p:pic>
      <p:pic>
        <p:nvPicPr>
          <p:cNvPr id="20" name="Picture 19">
            <a:extLst>
              <a:ext uri="{FF2B5EF4-FFF2-40B4-BE49-F238E27FC236}">
                <a16:creationId xmlns:a16="http://schemas.microsoft.com/office/drawing/2014/main" id="{B7CF0F4A-5D61-4B19-B5C6-59D045FF75C9}"/>
              </a:ext>
            </a:extLst>
          </p:cNvPr>
          <p:cNvPicPr>
            <a:picLocks noChangeAspect="1"/>
          </p:cNvPicPr>
          <p:nvPr/>
        </p:nvPicPr>
        <p:blipFill>
          <a:blip r:embed="rId3"/>
          <a:stretch>
            <a:fillRect/>
          </a:stretch>
        </p:blipFill>
        <p:spPr>
          <a:xfrm>
            <a:off x="-1410005" y="7074441"/>
            <a:ext cx="5194242" cy="3371380"/>
          </a:xfrm>
          <a:prstGeom prst="rect">
            <a:avLst/>
          </a:prstGeom>
        </p:spPr>
      </p:pic>
      <p:pic>
        <p:nvPicPr>
          <p:cNvPr id="21" name="Picture 20">
            <a:extLst>
              <a:ext uri="{FF2B5EF4-FFF2-40B4-BE49-F238E27FC236}">
                <a16:creationId xmlns:a16="http://schemas.microsoft.com/office/drawing/2014/main" id="{83800264-E630-4658-8F5D-5C7E09CA70EA}"/>
              </a:ext>
            </a:extLst>
          </p:cNvPr>
          <p:cNvPicPr>
            <a:picLocks noChangeAspect="1"/>
          </p:cNvPicPr>
          <p:nvPr/>
        </p:nvPicPr>
        <p:blipFill>
          <a:blip r:embed="rId3"/>
          <a:stretch>
            <a:fillRect/>
          </a:stretch>
        </p:blipFill>
        <p:spPr>
          <a:xfrm>
            <a:off x="4059185" y="2822318"/>
            <a:ext cx="5194242" cy="3371380"/>
          </a:xfrm>
          <a:prstGeom prst="rect">
            <a:avLst/>
          </a:prstGeom>
        </p:spPr>
      </p:pic>
      <p:sp>
        <p:nvSpPr>
          <p:cNvPr id="22" name="Rectangle 21">
            <a:extLst>
              <a:ext uri="{FF2B5EF4-FFF2-40B4-BE49-F238E27FC236}">
                <a16:creationId xmlns:a16="http://schemas.microsoft.com/office/drawing/2014/main" id="{7050FA76-7340-4527-BD8E-9474571D13BE}"/>
              </a:ext>
            </a:extLst>
          </p:cNvPr>
          <p:cNvSpPr/>
          <p:nvPr/>
        </p:nvSpPr>
        <p:spPr>
          <a:xfrm>
            <a:off x="634390" y="3815933"/>
            <a:ext cx="5416786" cy="646331"/>
          </a:xfrm>
          <a:prstGeom prst="rect">
            <a:avLst/>
          </a:prstGeom>
          <a:ln>
            <a:noFill/>
          </a:ln>
        </p:spPr>
        <p:txBody>
          <a:bodyPr wrap="square">
            <a:spAutoFit/>
          </a:bodyPr>
          <a:lstStyle/>
          <a:p>
            <a:r>
              <a:rPr lang="en-US" dirty="0"/>
              <a:t>Overnight, the engineer made detailed technical notes of the robot arm.</a:t>
            </a:r>
          </a:p>
        </p:txBody>
      </p:sp>
    </p:spTree>
    <p:extLst>
      <p:ext uri="{BB962C8B-B14F-4D97-AF65-F5344CB8AC3E}">
        <p14:creationId xmlns:p14="http://schemas.microsoft.com/office/powerpoint/2010/main" val="40820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42" presetClass="path" presetSubtype="0" accel="50000" decel="50000" fill="hold" nodeType="afterEffect">
                                  <p:stCondLst>
                                    <p:cond delay="1000"/>
                                  </p:stCondLst>
                                  <p:childTnLst>
                                    <p:animMotion origin="layout" path="M 4.16667E-6 -4.81481E-6 L 0.45169 -0.62106 " pathEditMode="relative" rAng="0" ptsTypes="AA">
                                      <p:cBhvr>
                                        <p:cTn id="15" dur="1000" fill="hold"/>
                                        <p:tgtEl>
                                          <p:spTgt spid="20"/>
                                        </p:tgtEl>
                                        <p:attrNameLst>
                                          <p:attrName>ppt_x</p:attrName>
                                          <p:attrName>ppt_y</p:attrName>
                                        </p:attrNameLst>
                                      </p:cBhvr>
                                      <p:rCtr x="22578" y="-31065"/>
                                    </p:animMotion>
                                  </p:childTnLst>
                                </p:cTn>
                              </p:par>
                            </p:childTnLst>
                          </p:cTn>
                        </p:par>
                        <p:par>
                          <p:cTn id="16" fill="hold">
                            <p:stCondLst>
                              <p:cond delay="2500"/>
                            </p:stCondLst>
                            <p:childTnLst>
                              <p:par>
                                <p:cTn id="17" presetID="1" presetClass="exit" presetSubtype="0" fill="hold" nodeType="after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2500"/>
                            </p:stCondLst>
                            <p:childTnLst>
                              <p:par>
                                <p:cTn id="22" presetID="42" presetClass="path" presetSubtype="0" accel="50000" decel="50000" fill="hold" nodeType="afterEffect">
                                  <p:stCondLst>
                                    <p:cond delay="0"/>
                                  </p:stCondLst>
                                  <p:childTnLst>
                                    <p:animMotion origin="layout" path="M -3.54167E-6 2.59259E-6 L 0.33633 0.57639 " pathEditMode="relative" rAng="0" ptsTypes="AA">
                                      <p:cBhvr>
                                        <p:cTn id="23" dur="1000" fill="hold"/>
                                        <p:tgtEl>
                                          <p:spTgt spid="21"/>
                                        </p:tgtEl>
                                        <p:attrNameLst>
                                          <p:attrName>ppt_x</p:attrName>
                                          <p:attrName>ppt_y</p:attrName>
                                        </p:attrNameLst>
                                      </p:cBhvr>
                                      <p:rCtr x="16810" y="28819"/>
                                    </p:animMotion>
                                  </p:childTnLst>
                                </p:cTn>
                              </p:par>
                              <p:par>
                                <p:cTn id="24" presetID="42" presetClass="path" presetSubtype="0" accel="50000" decel="50000" fill="hold" nodeType="withEffect">
                                  <p:stCondLst>
                                    <p:cond delay="0"/>
                                  </p:stCondLst>
                                  <p:childTnLst>
                                    <p:animMotion origin="layout" path="M 1.11022E-16 1.48148E-6 L 0.3349 0.57129 " pathEditMode="relative" rAng="0" ptsTypes="AA">
                                      <p:cBhvr>
                                        <p:cTn id="25" dur="1000" fill="hold"/>
                                        <p:tgtEl>
                                          <p:spTgt spid="12"/>
                                        </p:tgtEl>
                                        <p:attrNameLst>
                                          <p:attrName>ppt_x</p:attrName>
                                          <p:attrName>ppt_y</p:attrName>
                                        </p:attrNameLst>
                                      </p:cBhvr>
                                      <p:rCtr x="16745" y="28565"/>
                                    </p:animMotion>
                                  </p:childTnLst>
                                </p:cTn>
                              </p:par>
                            </p:childTnLst>
                          </p:cTn>
                        </p:par>
                        <p:par>
                          <p:cTn id="26" fill="hold">
                            <p:stCondLst>
                              <p:cond delay="3500"/>
                            </p:stCondLst>
                            <p:childTnLst>
                              <p:par>
                                <p:cTn id="27" presetID="10" presetClass="entr" presetSubtype="0" fill="hold" grpId="0" nodeType="afterEffect">
                                  <p:stCondLst>
                                    <p:cond delay="7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750"/>
                            </p:stCondLst>
                            <p:childTnLst>
                              <p:par>
                                <p:cTn id="31" presetID="1"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2"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E8714E-AADF-441C-AE66-A191FEE4AF8E}"/>
              </a:ext>
            </a:extLst>
          </p:cNvPr>
          <p:cNvSpPr/>
          <p:nvPr/>
        </p:nvSpPr>
        <p:spPr>
          <a:xfrm>
            <a:off x="6592334" y="1530924"/>
            <a:ext cx="5416786" cy="646331"/>
          </a:xfrm>
          <a:prstGeom prst="rect">
            <a:avLst/>
          </a:prstGeom>
          <a:ln>
            <a:noFill/>
          </a:ln>
        </p:spPr>
        <p:txBody>
          <a:bodyPr wrap="square">
            <a:spAutoFit/>
          </a:bodyPr>
          <a:lstStyle/>
          <a:p>
            <a:r>
              <a:rPr lang="en-US" dirty="0"/>
              <a:t>Take a moment to compare T-Mobile’s </a:t>
            </a:r>
            <a:r>
              <a:rPr lang="en-US" dirty="0" err="1"/>
              <a:t>Tappy</a:t>
            </a:r>
            <a:r>
              <a:rPr lang="en-US" dirty="0"/>
              <a:t> and a standard EPSON SCARA robot.</a:t>
            </a:r>
          </a:p>
        </p:txBody>
      </p:sp>
      <p:sp>
        <p:nvSpPr>
          <p:cNvPr id="2" name="Rectangle 1">
            <a:extLst>
              <a:ext uri="{FF2B5EF4-FFF2-40B4-BE49-F238E27FC236}">
                <a16:creationId xmlns:a16="http://schemas.microsoft.com/office/drawing/2014/main" id="{29CEC33D-FD69-4549-A6A2-EDCAF8DF35A7}"/>
              </a:ext>
            </a:extLst>
          </p:cNvPr>
          <p:cNvSpPr/>
          <p:nvPr/>
        </p:nvSpPr>
        <p:spPr>
          <a:xfrm>
            <a:off x="6592334" y="2377854"/>
            <a:ext cx="5416786" cy="646331"/>
          </a:xfrm>
          <a:prstGeom prst="rect">
            <a:avLst/>
          </a:prstGeom>
          <a:ln>
            <a:noFill/>
          </a:ln>
        </p:spPr>
        <p:txBody>
          <a:bodyPr wrap="square">
            <a:spAutoFit/>
          </a:bodyPr>
          <a:lstStyle/>
          <a:p>
            <a:r>
              <a:rPr lang="en-US" dirty="0"/>
              <a:t>What are the chances that EPSON could be a future target?</a:t>
            </a:r>
          </a:p>
        </p:txBody>
      </p:sp>
      <p:pic>
        <p:nvPicPr>
          <p:cNvPr id="4" name="Picture 3">
            <a:extLst>
              <a:ext uri="{FF2B5EF4-FFF2-40B4-BE49-F238E27FC236}">
                <a16:creationId xmlns:a16="http://schemas.microsoft.com/office/drawing/2014/main" id="{497F002E-2C13-41D5-AE62-70D1FF38A54D}"/>
              </a:ext>
            </a:extLst>
          </p:cNvPr>
          <p:cNvPicPr>
            <a:picLocks noChangeAspect="1"/>
          </p:cNvPicPr>
          <p:nvPr/>
        </p:nvPicPr>
        <p:blipFill rotWithShape="1">
          <a:blip r:embed="rId2"/>
          <a:srcRect r="51478"/>
          <a:stretch/>
        </p:blipFill>
        <p:spPr>
          <a:xfrm>
            <a:off x="634036" y="1530924"/>
            <a:ext cx="3346417" cy="2743200"/>
          </a:xfrm>
          <a:prstGeom prst="rect">
            <a:avLst/>
          </a:prstGeom>
          <a:ln>
            <a:solidFill>
              <a:schemeClr val="tx1"/>
            </a:solidFill>
          </a:ln>
        </p:spPr>
      </p:pic>
      <p:pic>
        <p:nvPicPr>
          <p:cNvPr id="3" name="Picture 2">
            <a:extLst>
              <a:ext uri="{FF2B5EF4-FFF2-40B4-BE49-F238E27FC236}">
                <a16:creationId xmlns:a16="http://schemas.microsoft.com/office/drawing/2014/main" id="{516B5B7F-CCAD-4B8F-A480-4906D1667DD7}"/>
              </a:ext>
            </a:extLst>
          </p:cNvPr>
          <p:cNvPicPr>
            <a:picLocks noChangeAspect="1"/>
          </p:cNvPicPr>
          <p:nvPr/>
        </p:nvPicPr>
        <p:blipFill rotWithShape="1">
          <a:blip r:embed="rId2"/>
          <a:srcRect l="49010" r="2402"/>
          <a:stretch/>
        </p:blipFill>
        <p:spPr>
          <a:xfrm>
            <a:off x="3110530" y="3578853"/>
            <a:ext cx="3346417" cy="2739445"/>
          </a:xfrm>
          <a:prstGeom prst="rect">
            <a:avLst/>
          </a:prstGeom>
          <a:ln>
            <a:solidFill>
              <a:schemeClr val="tx1"/>
            </a:solidFill>
          </a:ln>
        </p:spPr>
      </p:pic>
    </p:spTree>
    <p:extLst>
      <p:ext uri="{BB962C8B-B14F-4D97-AF65-F5344CB8AC3E}">
        <p14:creationId xmlns:p14="http://schemas.microsoft.com/office/powerpoint/2010/main" val="3285048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3500"/>
                            </p:stCondLst>
                            <p:childTnLst>
                              <p:par>
                                <p:cTn id="18" presetID="10" presetClass="entr" presetSubtype="0" fill="hold" grpId="0" nodeType="after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pic>
        <p:nvPicPr>
          <p:cNvPr id="9" name="Picture 8">
            <a:extLst>
              <a:ext uri="{FF2B5EF4-FFF2-40B4-BE49-F238E27FC236}">
                <a16:creationId xmlns:a16="http://schemas.microsoft.com/office/drawing/2014/main" id="{8172A852-18A5-46D2-9308-7593FED91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237" y="0"/>
            <a:ext cx="9610763" cy="6858000"/>
          </a:xfrm>
          <a:prstGeom prst="rect">
            <a:avLst/>
          </a:prstGeom>
          <a:ln w="12700">
            <a:solidFill>
              <a:schemeClr val="tx1"/>
            </a:solidFill>
          </a:ln>
        </p:spPr>
      </p:pic>
      <p:sp>
        <p:nvSpPr>
          <p:cNvPr id="12" name="Oval 11">
            <a:extLst>
              <a:ext uri="{FF2B5EF4-FFF2-40B4-BE49-F238E27FC236}">
                <a16:creationId xmlns:a16="http://schemas.microsoft.com/office/drawing/2014/main" id="{E32EE827-BC32-4250-9C48-07C906D605B9}"/>
              </a:ext>
            </a:extLst>
          </p:cNvPr>
          <p:cNvSpPr/>
          <p:nvPr/>
        </p:nvSpPr>
        <p:spPr>
          <a:xfrm>
            <a:off x="9525000" y="2114550"/>
            <a:ext cx="2466975" cy="42248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5AD47E4-7387-4777-9261-2780D975EFD3}"/>
              </a:ext>
            </a:extLst>
          </p:cNvPr>
          <p:cNvSpPr txBox="1"/>
          <p:nvPr/>
        </p:nvSpPr>
        <p:spPr>
          <a:xfrm>
            <a:off x="200025" y="566678"/>
            <a:ext cx="2247900" cy="1477328"/>
          </a:xfrm>
          <a:prstGeom prst="rect">
            <a:avLst/>
          </a:prstGeom>
          <a:noFill/>
        </p:spPr>
        <p:txBody>
          <a:bodyPr wrap="square" rtlCol="0">
            <a:spAutoFit/>
          </a:bodyPr>
          <a:lstStyle/>
          <a:p>
            <a:r>
              <a:rPr lang="en-US" dirty="0"/>
              <a:t>Company knew that intellectual property theft was always a big risk when doing business in China.</a:t>
            </a:r>
          </a:p>
        </p:txBody>
      </p:sp>
      <p:sp>
        <p:nvSpPr>
          <p:cNvPr id="15" name="TextBox 14">
            <a:extLst>
              <a:ext uri="{FF2B5EF4-FFF2-40B4-BE49-F238E27FC236}">
                <a16:creationId xmlns:a16="http://schemas.microsoft.com/office/drawing/2014/main" id="{928DE4DB-A753-4C88-AA22-EAC85BB3D3DE}"/>
              </a:ext>
            </a:extLst>
          </p:cNvPr>
          <p:cNvSpPr txBox="1"/>
          <p:nvPr/>
        </p:nvSpPr>
        <p:spPr>
          <a:xfrm>
            <a:off x="200025" y="2360773"/>
            <a:ext cx="2247900" cy="1200329"/>
          </a:xfrm>
          <a:prstGeom prst="rect">
            <a:avLst/>
          </a:prstGeom>
          <a:noFill/>
        </p:spPr>
        <p:txBody>
          <a:bodyPr wrap="square" rtlCol="0">
            <a:spAutoFit/>
          </a:bodyPr>
          <a:lstStyle/>
          <a:p>
            <a:r>
              <a:rPr lang="en-US" dirty="0"/>
              <a:t>Investigation identified travel to China which led to down to one person</a:t>
            </a:r>
          </a:p>
        </p:txBody>
      </p:sp>
      <p:sp>
        <p:nvSpPr>
          <p:cNvPr id="16" name="TextBox 15">
            <a:extLst>
              <a:ext uri="{FF2B5EF4-FFF2-40B4-BE49-F238E27FC236}">
                <a16:creationId xmlns:a16="http://schemas.microsoft.com/office/drawing/2014/main" id="{5E4347FF-24A6-4BF8-983F-8143125466D0}"/>
              </a:ext>
            </a:extLst>
          </p:cNvPr>
          <p:cNvSpPr txBox="1"/>
          <p:nvPr/>
        </p:nvSpPr>
        <p:spPr>
          <a:xfrm>
            <a:off x="200025" y="3877870"/>
            <a:ext cx="2247900" cy="2585323"/>
          </a:xfrm>
          <a:prstGeom prst="rect">
            <a:avLst/>
          </a:prstGeom>
          <a:noFill/>
        </p:spPr>
        <p:txBody>
          <a:bodyPr wrap="square" rtlCol="0">
            <a:spAutoFit/>
          </a:bodyPr>
          <a:lstStyle/>
          <a:p>
            <a:r>
              <a:rPr lang="en-US" dirty="0"/>
              <a:t>Engineer at the company's Austrian subsidiary, </a:t>
            </a:r>
            <a:r>
              <a:rPr lang="en-US" dirty="0" err="1"/>
              <a:t>Dejan</a:t>
            </a:r>
            <a:r>
              <a:rPr lang="en-US" dirty="0"/>
              <a:t> </a:t>
            </a:r>
            <a:r>
              <a:rPr lang="en-US" dirty="0" err="1"/>
              <a:t>Karabasevic</a:t>
            </a:r>
            <a:r>
              <a:rPr lang="en-US" dirty="0"/>
              <a:t>, was given a multi-year contract worth $1.7 million by </a:t>
            </a:r>
            <a:r>
              <a:rPr lang="en-US" dirty="0" err="1"/>
              <a:t>Sinovel</a:t>
            </a:r>
            <a:r>
              <a:rPr lang="en-US" dirty="0"/>
              <a:t> to steal his employer's trade secrets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238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0138443D-E86B-47B9-9EE2-AC68F4A04C60}"/>
              </a:ext>
            </a:extLst>
          </p:cNvPr>
          <p:cNvGraphicFramePr>
            <a:graphicFrameLocks noGrp="1"/>
          </p:cNvGraphicFramePr>
          <p:nvPr>
            <p:extLst>
              <p:ext uri="{D42A27DB-BD31-4B8C-83A1-F6EECF244321}">
                <p14:modId xmlns:p14="http://schemas.microsoft.com/office/powerpoint/2010/main" val="4208429578"/>
              </p:ext>
            </p:extLst>
          </p:nvPr>
        </p:nvGraphicFramePr>
        <p:xfrm>
          <a:off x="2241172" y="1260245"/>
          <a:ext cx="7709655" cy="5005384"/>
        </p:xfrm>
        <a:graphic>
          <a:graphicData uri="http://schemas.openxmlformats.org/drawingml/2006/table">
            <a:tbl>
              <a:tblPr/>
              <a:tblGrid>
                <a:gridCol w="4784787">
                  <a:extLst>
                    <a:ext uri="{9D8B030D-6E8A-4147-A177-3AD203B41FA5}">
                      <a16:colId xmlns:a16="http://schemas.microsoft.com/office/drawing/2014/main" val="525509227"/>
                    </a:ext>
                  </a:extLst>
                </a:gridCol>
                <a:gridCol w="2144903">
                  <a:extLst>
                    <a:ext uri="{9D8B030D-6E8A-4147-A177-3AD203B41FA5}">
                      <a16:colId xmlns:a16="http://schemas.microsoft.com/office/drawing/2014/main" val="476261496"/>
                    </a:ext>
                  </a:extLst>
                </a:gridCol>
                <a:gridCol w="779965">
                  <a:extLst>
                    <a:ext uri="{9D8B030D-6E8A-4147-A177-3AD203B41FA5}">
                      <a16:colId xmlns:a16="http://schemas.microsoft.com/office/drawing/2014/main" val="923763775"/>
                    </a:ext>
                  </a:extLst>
                </a:gridCol>
              </a:tblGrid>
              <a:tr h="320466">
                <a:tc rowSpan="5">
                  <a:txBody>
                    <a:bodyPr/>
                    <a:lstStyle/>
                    <a:p>
                      <a:pPr algn="l" fontAlgn="ctr"/>
                      <a:r>
                        <a:rPr lang="en-US" sz="1400" b="0" i="0" u="none" strike="noStrike" dirty="0">
                          <a:solidFill>
                            <a:srgbClr val="000000"/>
                          </a:solidFill>
                          <a:effectLst/>
                          <a:latin typeface="Calibri" panose="020F0502020204030204" pitchFamily="34" charset="0"/>
                        </a:rPr>
                        <a:t>Does your Insider Threat Program consider external issues (e.g. known foreign targeting of technologies, business competitor actions, external employment opportunities) as a factor for determining potential Insider Threat risks?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8662210"/>
                  </a:ext>
                </a:extLst>
              </a:tr>
              <a:tr h="30520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82.61%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1304656"/>
                  </a:ext>
                </a:extLst>
              </a:tr>
              <a:tr h="30520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40753765"/>
                  </a:ext>
                </a:extLst>
              </a:tr>
              <a:tr h="30520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I Don't Know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13.04%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50282238"/>
                  </a:ext>
                </a:extLst>
              </a:tr>
              <a:tr h="32046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98475165"/>
                  </a:ext>
                </a:extLst>
              </a:tr>
              <a:tr h="320466">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635247"/>
                  </a:ext>
                </a:extLst>
              </a:tr>
              <a:tr h="320466">
                <a:tc rowSpan="5">
                  <a:txBody>
                    <a:bodyPr/>
                    <a:lstStyle/>
                    <a:p>
                      <a:pPr algn="l" fontAlgn="ctr"/>
                      <a:r>
                        <a:rPr lang="en-US" sz="1400" b="0" i="0" u="none" strike="noStrike" dirty="0">
                          <a:solidFill>
                            <a:srgbClr val="000000"/>
                          </a:solidFill>
                          <a:effectLst/>
                          <a:latin typeface="Calibri" panose="020F0502020204030204" pitchFamily="34" charset="0"/>
                        </a:rPr>
                        <a:t>Does your Insider Threat Program actively track external issues?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05335501"/>
                  </a:ext>
                </a:extLst>
              </a:tr>
              <a:tr h="30520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65.22%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71741796"/>
                  </a:ext>
                </a:extLst>
              </a:tr>
              <a:tr h="30520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26.09%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49883327"/>
                  </a:ext>
                </a:extLst>
              </a:tr>
              <a:tr h="30520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I Don't Know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47057500"/>
                  </a:ext>
                </a:extLst>
              </a:tr>
              <a:tr h="32046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93878805"/>
                  </a:ext>
                </a:extLst>
              </a:tr>
              <a:tr h="320466">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192939"/>
                  </a:ext>
                </a:extLst>
              </a:tr>
              <a:tr h="320466">
                <a:tc rowSpan="4">
                  <a:txBody>
                    <a:bodyPr/>
                    <a:lstStyle/>
                    <a:p>
                      <a:pPr algn="l" fontAlgn="ctr"/>
                      <a:r>
                        <a:rPr lang="en-US" sz="1400" b="0" i="0" u="none" strike="noStrike">
                          <a:solidFill>
                            <a:srgbClr val="000000"/>
                          </a:solidFill>
                          <a:effectLst/>
                          <a:latin typeface="Calibri" panose="020F0502020204030204" pitchFamily="34" charset="0"/>
                        </a:rPr>
                        <a:t>Do you personally feel that external issues (e.g. known foreign targeting of technologies, business competitor actions, external employment opportunities) can be a factor for Insider Threat risks?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505311"/>
                  </a:ext>
                </a:extLst>
              </a:tr>
              <a:tr h="305207">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47520550"/>
                  </a:ext>
                </a:extLst>
              </a:tr>
              <a:tr h="30520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9055972"/>
                  </a:ext>
                </a:extLst>
              </a:tr>
              <a:tr h="320466">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31702891"/>
                  </a:ext>
                </a:extLst>
              </a:tr>
            </a:tbl>
          </a:graphicData>
        </a:graphic>
      </p:graphicFrame>
    </p:spTree>
    <p:extLst>
      <p:ext uri="{BB962C8B-B14F-4D97-AF65-F5344CB8AC3E}">
        <p14:creationId xmlns:p14="http://schemas.microsoft.com/office/powerpoint/2010/main" val="1060438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Interpersonal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E738C4-1D9A-4307-80BE-344E3C14F797}"/>
              </a:ext>
            </a:extLst>
          </p:cNvPr>
          <p:cNvSpPr/>
          <p:nvPr/>
        </p:nvSpPr>
        <p:spPr>
          <a:xfrm>
            <a:off x="5503553" y="2307686"/>
            <a:ext cx="6165969" cy="1754326"/>
          </a:xfrm>
          <a:prstGeom prst="rect">
            <a:avLst/>
          </a:prstGeom>
        </p:spPr>
        <p:txBody>
          <a:bodyPr wrap="square">
            <a:spAutoFit/>
          </a:bodyPr>
          <a:lstStyle/>
          <a:p>
            <a:pPr algn="ctr"/>
            <a:r>
              <a:rPr lang="en-US" dirty="0"/>
              <a:t>Issues which develop based on struggles/conflicts between co-workers or other members of the organization.</a:t>
            </a:r>
          </a:p>
          <a:p>
            <a:pPr algn="ctr"/>
            <a:endParaRPr lang="en-US" dirty="0"/>
          </a:p>
          <a:p>
            <a:pPr algn="ctr"/>
            <a:r>
              <a:rPr lang="en-US" dirty="0"/>
              <a:t>It can also include problems which cause friction between groups or subcultures within an organization if they are, or feel they are, excluded or persecuted in some manner.</a:t>
            </a:r>
          </a:p>
        </p:txBody>
      </p:sp>
      <p:pic>
        <p:nvPicPr>
          <p:cNvPr id="4" name="Picture 3">
            <a:extLst>
              <a:ext uri="{FF2B5EF4-FFF2-40B4-BE49-F238E27FC236}">
                <a16:creationId xmlns:a16="http://schemas.microsoft.com/office/drawing/2014/main" id="{D028F384-90F3-493A-8105-177E25E74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 y="3184849"/>
            <a:ext cx="5867893" cy="3667433"/>
          </a:xfrm>
          <a:prstGeom prst="rect">
            <a:avLst/>
          </a:prstGeom>
        </p:spPr>
      </p:pic>
    </p:spTree>
    <p:extLst>
      <p:ext uri="{BB962C8B-B14F-4D97-AF65-F5344CB8AC3E}">
        <p14:creationId xmlns:p14="http://schemas.microsoft.com/office/powerpoint/2010/main" val="3769067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3"/>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0"/>
                                        <p:tgtEl>
                                          <p:spTgt spid="5"/>
                                        </p:tgtEl>
                                      </p:cBhvr>
                                    </p:animEffect>
                                    <p:anim calcmode="lin" valueType="num">
                                      <p:cBhvr>
                                        <p:cTn id="13" dur="2500" fill="hold"/>
                                        <p:tgtEl>
                                          <p:spTgt spid="5"/>
                                        </p:tgtEl>
                                        <p:attrNameLst>
                                          <p:attrName>ppt_x</p:attrName>
                                        </p:attrNameLst>
                                      </p:cBhvr>
                                      <p:tavLst>
                                        <p:tav tm="0">
                                          <p:val>
                                            <p:strVal val="#ppt_x"/>
                                          </p:val>
                                        </p:tav>
                                        <p:tav tm="100000">
                                          <p:val>
                                            <p:strVal val="#ppt_x"/>
                                          </p:val>
                                        </p:tav>
                                      </p:tavLst>
                                    </p:anim>
                                    <p:anim calcmode="lin" valueType="num">
                                      <p:cBhvr>
                                        <p:cTn id="14" dur="2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Interpersonal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E738C4-1D9A-4307-80BE-344E3C14F797}"/>
              </a:ext>
            </a:extLst>
          </p:cNvPr>
          <p:cNvSpPr/>
          <p:nvPr/>
        </p:nvSpPr>
        <p:spPr>
          <a:xfrm>
            <a:off x="426226" y="1697595"/>
            <a:ext cx="6165969" cy="923330"/>
          </a:xfrm>
          <a:prstGeom prst="rect">
            <a:avLst/>
          </a:prstGeom>
        </p:spPr>
        <p:txBody>
          <a:bodyPr wrap="square">
            <a:spAutoFit/>
          </a:bodyPr>
          <a:lstStyle/>
          <a:p>
            <a:r>
              <a:rPr lang="en-US" dirty="0"/>
              <a:t>In 2009, Major </a:t>
            </a:r>
            <a:r>
              <a:rPr lang="en-US" dirty="0" err="1"/>
              <a:t>Nidal</a:t>
            </a:r>
            <a:r>
              <a:rPr lang="en-US" dirty="0"/>
              <a:t> Hasan of the US Army went on a shooting rampage at Fort Hood, Texas. During this attack he murdered 13 people and wounded 42 others </a:t>
            </a:r>
          </a:p>
        </p:txBody>
      </p:sp>
      <p:sp>
        <p:nvSpPr>
          <p:cNvPr id="8" name="Rectangle 7">
            <a:extLst>
              <a:ext uri="{FF2B5EF4-FFF2-40B4-BE49-F238E27FC236}">
                <a16:creationId xmlns:a16="http://schemas.microsoft.com/office/drawing/2014/main" id="{237409E2-A799-48E1-96C0-F9CFE59C24CC}"/>
              </a:ext>
            </a:extLst>
          </p:cNvPr>
          <p:cNvSpPr/>
          <p:nvPr/>
        </p:nvSpPr>
        <p:spPr>
          <a:xfrm>
            <a:off x="426225" y="2875877"/>
            <a:ext cx="6165969" cy="923330"/>
          </a:xfrm>
          <a:prstGeom prst="rect">
            <a:avLst/>
          </a:prstGeom>
        </p:spPr>
        <p:txBody>
          <a:bodyPr wrap="square">
            <a:spAutoFit/>
          </a:bodyPr>
          <a:lstStyle/>
          <a:p>
            <a:r>
              <a:rPr lang="en-US" dirty="0"/>
              <a:t>While the attack came as an apparent shock, there were a substantial number of indicators which pointed to personal risk categories and Threat Multiplier data prior to the event.</a:t>
            </a:r>
          </a:p>
        </p:txBody>
      </p:sp>
      <p:sp>
        <p:nvSpPr>
          <p:cNvPr id="9" name="Rectangle 8">
            <a:extLst>
              <a:ext uri="{FF2B5EF4-FFF2-40B4-BE49-F238E27FC236}">
                <a16:creationId xmlns:a16="http://schemas.microsoft.com/office/drawing/2014/main" id="{1A553D34-398E-4CB2-8B1B-E3954F6CF35F}"/>
              </a:ext>
            </a:extLst>
          </p:cNvPr>
          <p:cNvSpPr/>
          <p:nvPr/>
        </p:nvSpPr>
        <p:spPr>
          <a:xfrm>
            <a:off x="426224" y="4054159"/>
            <a:ext cx="6165969" cy="646331"/>
          </a:xfrm>
          <a:prstGeom prst="rect">
            <a:avLst/>
          </a:prstGeom>
        </p:spPr>
        <p:txBody>
          <a:bodyPr wrap="square">
            <a:spAutoFit/>
          </a:bodyPr>
          <a:lstStyle/>
          <a:p>
            <a:r>
              <a:rPr lang="en-US" dirty="0"/>
              <a:t>He initially made comments that demonstrated ideological sympathies for jihadists and suicide bombers.</a:t>
            </a:r>
          </a:p>
        </p:txBody>
      </p:sp>
      <p:pic>
        <p:nvPicPr>
          <p:cNvPr id="2" name="Picture 1">
            <a:extLst>
              <a:ext uri="{FF2B5EF4-FFF2-40B4-BE49-F238E27FC236}">
                <a16:creationId xmlns:a16="http://schemas.microsoft.com/office/drawing/2014/main" id="{3AAB8C7C-D8C6-466B-875C-76EB8565A478}"/>
              </a:ext>
            </a:extLst>
          </p:cNvPr>
          <p:cNvPicPr>
            <a:picLocks noChangeAspect="1"/>
          </p:cNvPicPr>
          <p:nvPr/>
        </p:nvPicPr>
        <p:blipFill>
          <a:blip r:embed="rId2"/>
          <a:stretch>
            <a:fillRect/>
          </a:stretch>
        </p:blipFill>
        <p:spPr>
          <a:xfrm>
            <a:off x="7487652" y="2357437"/>
            <a:ext cx="3810000" cy="2143125"/>
          </a:xfrm>
          <a:prstGeom prst="rect">
            <a:avLst/>
          </a:prstGeom>
        </p:spPr>
      </p:pic>
    </p:spTree>
    <p:extLst>
      <p:ext uri="{BB962C8B-B14F-4D97-AF65-F5344CB8AC3E}">
        <p14:creationId xmlns:p14="http://schemas.microsoft.com/office/powerpoint/2010/main" val="1842850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Interpersonal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E738C4-1D9A-4307-80BE-344E3C14F797}"/>
              </a:ext>
            </a:extLst>
          </p:cNvPr>
          <p:cNvSpPr/>
          <p:nvPr/>
        </p:nvSpPr>
        <p:spPr>
          <a:xfrm>
            <a:off x="450289" y="2627619"/>
            <a:ext cx="6165969" cy="646331"/>
          </a:xfrm>
          <a:prstGeom prst="rect">
            <a:avLst/>
          </a:prstGeom>
        </p:spPr>
        <p:txBody>
          <a:bodyPr wrap="square">
            <a:spAutoFit/>
          </a:bodyPr>
          <a:lstStyle/>
          <a:p>
            <a:r>
              <a:rPr lang="en-US" dirty="0"/>
              <a:t>Prior to the attack, he had expressed concern regarding anti-Muslim harassment.</a:t>
            </a:r>
          </a:p>
        </p:txBody>
      </p:sp>
      <p:sp>
        <p:nvSpPr>
          <p:cNvPr id="8" name="Rectangle 7">
            <a:extLst>
              <a:ext uri="{FF2B5EF4-FFF2-40B4-BE49-F238E27FC236}">
                <a16:creationId xmlns:a16="http://schemas.microsoft.com/office/drawing/2014/main" id="{237409E2-A799-48E1-96C0-F9CFE59C24CC}"/>
              </a:ext>
            </a:extLst>
          </p:cNvPr>
          <p:cNvSpPr/>
          <p:nvPr/>
        </p:nvSpPr>
        <p:spPr>
          <a:xfrm>
            <a:off x="450288" y="3428999"/>
            <a:ext cx="6165969" cy="923330"/>
          </a:xfrm>
          <a:prstGeom prst="rect">
            <a:avLst/>
          </a:prstGeom>
        </p:spPr>
        <p:txBody>
          <a:bodyPr wrap="square">
            <a:spAutoFit/>
          </a:bodyPr>
          <a:lstStyle/>
          <a:p>
            <a:r>
              <a:rPr lang="en-US" dirty="0"/>
              <a:t>This increased concern regarding interpersonal harassment likely had a multiplying effect on his already existing ideological risk issues.</a:t>
            </a:r>
          </a:p>
        </p:txBody>
      </p:sp>
      <p:pic>
        <p:nvPicPr>
          <p:cNvPr id="2" name="Picture 1">
            <a:extLst>
              <a:ext uri="{FF2B5EF4-FFF2-40B4-BE49-F238E27FC236}">
                <a16:creationId xmlns:a16="http://schemas.microsoft.com/office/drawing/2014/main" id="{3AAB8C7C-D8C6-466B-875C-76EB8565A478}"/>
              </a:ext>
            </a:extLst>
          </p:cNvPr>
          <p:cNvPicPr>
            <a:picLocks noChangeAspect="1"/>
          </p:cNvPicPr>
          <p:nvPr/>
        </p:nvPicPr>
        <p:blipFill>
          <a:blip r:embed="rId2"/>
          <a:stretch>
            <a:fillRect/>
          </a:stretch>
        </p:blipFill>
        <p:spPr>
          <a:xfrm>
            <a:off x="7487652" y="2357437"/>
            <a:ext cx="3810000" cy="2143125"/>
          </a:xfrm>
          <a:prstGeom prst="rect">
            <a:avLst/>
          </a:prstGeom>
        </p:spPr>
      </p:pic>
    </p:spTree>
    <p:extLst>
      <p:ext uri="{BB962C8B-B14F-4D97-AF65-F5344CB8AC3E}">
        <p14:creationId xmlns:p14="http://schemas.microsoft.com/office/powerpoint/2010/main" val="4044175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ight Triangle 2"/>
          <p:cNvSpPr/>
          <p:nvPr/>
        </p:nvSpPr>
        <p:spPr>
          <a:xfrm rot="16200000">
            <a:off x="11979444" y="6645442"/>
            <a:ext cx="204537" cy="220577"/>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813D7A-778F-451F-9E87-122B5ED92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575" y="1371600"/>
            <a:ext cx="5867400" cy="4114800"/>
          </a:xfrm>
          <a:prstGeom prst="rect">
            <a:avLst/>
          </a:prstGeom>
        </p:spPr>
      </p:pic>
      <p:pic>
        <p:nvPicPr>
          <p:cNvPr id="11" name="Picture 10">
            <a:extLst>
              <a:ext uri="{FF2B5EF4-FFF2-40B4-BE49-F238E27FC236}">
                <a16:creationId xmlns:a16="http://schemas.microsoft.com/office/drawing/2014/main" id="{1BE43359-7014-49AD-93D7-40F27B8C8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575" y="1371600"/>
            <a:ext cx="5867400" cy="4114800"/>
          </a:xfrm>
          <a:prstGeom prst="rect">
            <a:avLst/>
          </a:prstGeom>
        </p:spPr>
      </p:pic>
      <p:sp>
        <p:nvSpPr>
          <p:cNvPr id="12" name="TextBox 11">
            <a:extLst>
              <a:ext uri="{FF2B5EF4-FFF2-40B4-BE49-F238E27FC236}">
                <a16:creationId xmlns:a16="http://schemas.microsoft.com/office/drawing/2014/main" id="{8E74DD63-5007-4772-AD9A-279421CA37F8}"/>
              </a:ext>
            </a:extLst>
          </p:cNvPr>
          <p:cNvSpPr txBox="1"/>
          <p:nvPr/>
        </p:nvSpPr>
        <p:spPr>
          <a:xfrm>
            <a:off x="421303" y="2086361"/>
            <a:ext cx="4903172" cy="1200329"/>
          </a:xfrm>
          <a:prstGeom prst="rect">
            <a:avLst/>
          </a:prstGeom>
          <a:noFill/>
        </p:spPr>
        <p:txBody>
          <a:bodyPr wrap="square" rtlCol="0">
            <a:spAutoFit/>
          </a:bodyPr>
          <a:lstStyle/>
          <a:p>
            <a:pPr algn="just"/>
            <a:r>
              <a:rPr lang="en-US" dirty="0"/>
              <a:t>Reports published by the </a:t>
            </a:r>
            <a:r>
              <a:rPr lang="en-US" dirty="0" err="1"/>
              <a:t>Ponemon</a:t>
            </a:r>
            <a:r>
              <a:rPr lang="en-US" dirty="0"/>
              <a:t> Institute show that from 2016 to 2018, the average number of incidents involving criminal and malicious insiders had risen from 3.0 to 4.8</a:t>
            </a:r>
          </a:p>
        </p:txBody>
      </p:sp>
      <p:sp>
        <p:nvSpPr>
          <p:cNvPr id="13" name="TextBox 12">
            <a:extLst>
              <a:ext uri="{FF2B5EF4-FFF2-40B4-BE49-F238E27FC236}">
                <a16:creationId xmlns:a16="http://schemas.microsoft.com/office/drawing/2014/main" id="{6D6B2E9D-7073-493B-9994-806FBEF28E91}"/>
              </a:ext>
            </a:extLst>
          </p:cNvPr>
          <p:cNvSpPr txBox="1"/>
          <p:nvPr/>
        </p:nvSpPr>
        <p:spPr>
          <a:xfrm>
            <a:off x="421303" y="3609885"/>
            <a:ext cx="4903172" cy="1200329"/>
          </a:xfrm>
          <a:prstGeom prst="rect">
            <a:avLst/>
          </a:prstGeom>
          <a:noFill/>
        </p:spPr>
        <p:txBody>
          <a:bodyPr wrap="square" rtlCol="0">
            <a:spAutoFit/>
          </a:bodyPr>
          <a:lstStyle/>
          <a:p>
            <a:pPr algn="just"/>
            <a:r>
              <a:rPr lang="en-US" dirty="0"/>
              <a:t>These same reports also identified that the average cost of dealing with Insider Threat incidents grew from $4.3 million in 2016 to $8.76 million in 2018.</a:t>
            </a:r>
          </a:p>
        </p:txBody>
      </p:sp>
      <p:sp>
        <p:nvSpPr>
          <p:cNvPr id="7" name="Rectangle 6">
            <a:extLst>
              <a:ext uri="{FF2B5EF4-FFF2-40B4-BE49-F238E27FC236}">
                <a16:creationId xmlns:a16="http://schemas.microsoft.com/office/drawing/2014/main" id="{4E8B28AD-B205-4FF7-ACB3-5BFE8E1C723F}"/>
              </a:ext>
            </a:extLst>
          </p:cNvPr>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Insider Threats</a:t>
            </a:r>
          </a:p>
        </p:txBody>
      </p:sp>
    </p:spTree>
    <p:extLst>
      <p:ext uri="{BB962C8B-B14F-4D97-AF65-F5344CB8AC3E}">
        <p14:creationId xmlns:p14="http://schemas.microsoft.com/office/powerpoint/2010/main" val="2565469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Interpersonal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DCFAD600-C0A6-4A6B-A46E-4EA97D86C922}"/>
              </a:ext>
            </a:extLst>
          </p:cNvPr>
          <p:cNvGraphicFramePr>
            <a:graphicFrameLocks noGrp="1"/>
          </p:cNvGraphicFramePr>
          <p:nvPr>
            <p:extLst>
              <p:ext uri="{D42A27DB-BD31-4B8C-83A1-F6EECF244321}">
                <p14:modId xmlns:p14="http://schemas.microsoft.com/office/powerpoint/2010/main" val="2181629673"/>
              </p:ext>
            </p:extLst>
          </p:nvPr>
        </p:nvGraphicFramePr>
        <p:xfrm>
          <a:off x="2241172" y="1260249"/>
          <a:ext cx="7709656" cy="5005376"/>
        </p:xfrm>
        <a:graphic>
          <a:graphicData uri="http://schemas.openxmlformats.org/drawingml/2006/table">
            <a:tbl>
              <a:tblPr/>
              <a:tblGrid>
                <a:gridCol w="4784786">
                  <a:extLst>
                    <a:ext uri="{9D8B030D-6E8A-4147-A177-3AD203B41FA5}">
                      <a16:colId xmlns:a16="http://schemas.microsoft.com/office/drawing/2014/main" val="290307216"/>
                    </a:ext>
                  </a:extLst>
                </a:gridCol>
                <a:gridCol w="2144904">
                  <a:extLst>
                    <a:ext uri="{9D8B030D-6E8A-4147-A177-3AD203B41FA5}">
                      <a16:colId xmlns:a16="http://schemas.microsoft.com/office/drawing/2014/main" val="1487568853"/>
                    </a:ext>
                  </a:extLst>
                </a:gridCol>
                <a:gridCol w="779966">
                  <a:extLst>
                    <a:ext uri="{9D8B030D-6E8A-4147-A177-3AD203B41FA5}">
                      <a16:colId xmlns:a16="http://schemas.microsoft.com/office/drawing/2014/main" val="812315001"/>
                    </a:ext>
                  </a:extLst>
                </a:gridCol>
              </a:tblGrid>
              <a:tr h="320466">
                <a:tc rowSpan="5">
                  <a:txBody>
                    <a:bodyPr/>
                    <a:lstStyle/>
                    <a:p>
                      <a:pPr algn="l" fontAlgn="ctr"/>
                      <a:r>
                        <a:rPr lang="en-US" sz="1400" b="0" i="0" u="none" strike="noStrike" dirty="0">
                          <a:solidFill>
                            <a:srgbClr val="000000"/>
                          </a:solidFill>
                          <a:effectLst/>
                          <a:latin typeface="Calibri" panose="020F0502020204030204" pitchFamily="34" charset="0"/>
                        </a:rPr>
                        <a:t>Does your Insider Threat Program consider interpersonal issues (e.g. office romances, rivalries, friendships) as a factor for determining potential Insider Threat risks?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dirty="0">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2643885"/>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47.83%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90855261"/>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43.48%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1475025"/>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I Don't Know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0028612"/>
                  </a:ext>
                </a:extLst>
              </a:tr>
              <a:tr h="32046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69668468"/>
                  </a:ext>
                </a:extLst>
              </a:tr>
              <a:tr h="32046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731754"/>
                  </a:ext>
                </a:extLst>
              </a:tr>
              <a:tr h="320466">
                <a:tc rowSpan="5">
                  <a:txBody>
                    <a:bodyPr/>
                    <a:lstStyle/>
                    <a:p>
                      <a:pPr algn="l" fontAlgn="ctr"/>
                      <a:r>
                        <a:rPr lang="en-US" sz="1400" b="0" i="0" u="none" strike="noStrike" dirty="0">
                          <a:solidFill>
                            <a:srgbClr val="000000"/>
                          </a:solidFill>
                          <a:effectLst/>
                          <a:latin typeface="Calibri" panose="020F0502020204030204" pitchFamily="34" charset="0"/>
                        </a:rPr>
                        <a:t>Does your Insider Threat Program actively track interpersonal issues?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dirty="0">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92006347"/>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32915179"/>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52.17%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6605489"/>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I Don't Know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45490754"/>
                  </a:ext>
                </a:extLst>
              </a:tr>
              <a:tr h="32046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47579890"/>
                  </a:ext>
                </a:extLst>
              </a:tr>
              <a:tr h="32046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371693"/>
                  </a:ext>
                </a:extLst>
              </a:tr>
              <a:tr h="320466">
                <a:tc rowSpan="4">
                  <a:txBody>
                    <a:bodyPr/>
                    <a:lstStyle/>
                    <a:p>
                      <a:pPr algn="l" fontAlgn="ctr"/>
                      <a:r>
                        <a:rPr lang="en-US" sz="1400" b="0" i="0" u="none" strike="noStrike" dirty="0">
                          <a:solidFill>
                            <a:srgbClr val="000000"/>
                          </a:solidFill>
                          <a:effectLst/>
                          <a:latin typeface="Calibri" panose="020F0502020204030204" pitchFamily="34" charset="0"/>
                        </a:rPr>
                        <a:t>Do you personally feel that interpersonal issues (e.g. office romances, rivalries, friendships) can be a factor for Insider Threat risks?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dirty="0">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4738656"/>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82.61%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03526994"/>
                  </a:ext>
                </a:extLst>
              </a:tr>
              <a:tr h="30520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17.39%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50121371"/>
                  </a:ext>
                </a:extLst>
              </a:tr>
              <a:tr h="320466">
                <a:tc vMerge="1">
                  <a:txBody>
                    <a:bodyPr/>
                    <a:lstStyle/>
                    <a:p>
                      <a:endParaRPr lang="en-US"/>
                    </a:p>
                  </a:txBody>
                  <a:tcPr/>
                </a:tc>
                <a:tc>
                  <a:txBody>
                    <a:bodyPr/>
                    <a:lstStyle/>
                    <a:p>
                      <a:pPr algn="ctr" fontAlgn="ctr"/>
                      <a:r>
                        <a:rPr lang="en-US" sz="14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dirty="0">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20930016"/>
                  </a:ext>
                </a:extLst>
              </a:tr>
            </a:tbl>
          </a:graphicData>
        </a:graphic>
      </p:graphicFrame>
    </p:spTree>
    <p:extLst>
      <p:ext uri="{BB962C8B-B14F-4D97-AF65-F5344CB8AC3E}">
        <p14:creationId xmlns:p14="http://schemas.microsoft.com/office/powerpoint/2010/main" val="3139880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Contractual/Organizational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281BB9-5A0A-4E65-9A03-DCCE305CA764}"/>
              </a:ext>
            </a:extLst>
          </p:cNvPr>
          <p:cNvSpPr/>
          <p:nvPr/>
        </p:nvSpPr>
        <p:spPr>
          <a:xfrm>
            <a:off x="1343025" y="1997839"/>
            <a:ext cx="9505949" cy="2862322"/>
          </a:xfrm>
          <a:prstGeom prst="rect">
            <a:avLst/>
          </a:prstGeom>
        </p:spPr>
        <p:txBody>
          <a:bodyPr wrap="square">
            <a:spAutoFit/>
          </a:bodyPr>
          <a:lstStyle/>
          <a:p>
            <a:r>
              <a:rPr lang="en-US" dirty="0"/>
              <a:t>Following the understanding that termination periods (specifically the final 30 days of employment) represent an increase in potential theft from an organization, it can be considered that any large-scale layoff would present an organization with a broader risk of Insider Threat activity.</a:t>
            </a:r>
          </a:p>
          <a:p>
            <a:endParaRPr lang="en-US" dirty="0"/>
          </a:p>
          <a:p>
            <a:r>
              <a:rPr lang="en-US" dirty="0"/>
              <a:t>Comparatively, even smaller organizations may be placed into situation in which factors separate from the individuals themselves, such as a loss of contract, cause stress or harm to those individuals through the termination of their positions. </a:t>
            </a:r>
          </a:p>
          <a:p>
            <a:endParaRPr lang="en-US" dirty="0"/>
          </a:p>
          <a:p>
            <a:r>
              <a:rPr lang="en-US" dirty="0"/>
              <a:t>This types of situations increase the potential that individuals, separate from existing risk levels, may be placed in a situation wherein Insider Threat actions became a more acceptable norm.</a:t>
            </a:r>
          </a:p>
        </p:txBody>
      </p:sp>
    </p:spTree>
    <p:extLst>
      <p:ext uri="{BB962C8B-B14F-4D97-AF65-F5344CB8AC3E}">
        <p14:creationId xmlns:p14="http://schemas.microsoft.com/office/powerpoint/2010/main" val="5179624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Contractual/Organizational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17D8CDB-2899-4E8A-9795-8C2D56A89A24}"/>
              </a:ext>
            </a:extLst>
          </p:cNvPr>
          <p:cNvPicPr>
            <a:picLocks noChangeAspect="1"/>
          </p:cNvPicPr>
          <p:nvPr/>
        </p:nvPicPr>
        <p:blipFill rotWithShape="1">
          <a:blip r:embed="rId2"/>
          <a:srcRect t="577"/>
          <a:stretch/>
        </p:blipFill>
        <p:spPr>
          <a:xfrm>
            <a:off x="2037648" y="863871"/>
            <a:ext cx="8116704" cy="5994766"/>
          </a:xfrm>
          <a:prstGeom prst="rect">
            <a:avLst/>
          </a:prstGeom>
          <a:ln>
            <a:solidFill>
              <a:schemeClr val="tx1"/>
            </a:solidFill>
          </a:ln>
        </p:spPr>
      </p:pic>
      <p:sp>
        <p:nvSpPr>
          <p:cNvPr id="3" name="Rectangle 2">
            <a:extLst>
              <a:ext uri="{FF2B5EF4-FFF2-40B4-BE49-F238E27FC236}">
                <a16:creationId xmlns:a16="http://schemas.microsoft.com/office/drawing/2014/main" id="{8D017391-ABB2-4472-AE34-89DD635C9C22}"/>
              </a:ext>
            </a:extLst>
          </p:cNvPr>
          <p:cNvSpPr/>
          <p:nvPr/>
        </p:nvSpPr>
        <p:spPr>
          <a:xfrm>
            <a:off x="2037648" y="5248275"/>
            <a:ext cx="8116704" cy="1524000"/>
          </a:xfrm>
          <a:prstGeom prst="rect">
            <a:avLst/>
          </a:prstGeom>
          <a:solidFill>
            <a:schemeClr val="accent4">
              <a:alpha val="18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60512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3500"/>
                            </p:stCondLst>
                            <p:childTnLst>
                              <p:par>
                                <p:cTn id="15" presetID="1" presetClass="entr" presetSubtype="0" fill="hold" grpId="0" nodeType="afterEffect">
                                  <p:stCondLst>
                                    <p:cond delay="500"/>
                                  </p:stCondLst>
                                  <p:childTnLst>
                                    <p:set>
                                      <p:cBhvr>
                                        <p:cTn id="16" dur="1" fill="hold">
                                          <p:stCondLst>
                                            <p:cond delay="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Contractual/Organizational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281BB9-5A0A-4E65-9A03-DCCE305CA764}"/>
              </a:ext>
            </a:extLst>
          </p:cNvPr>
          <p:cNvSpPr/>
          <p:nvPr/>
        </p:nvSpPr>
        <p:spPr>
          <a:xfrm>
            <a:off x="1343025" y="1446981"/>
            <a:ext cx="9505949" cy="646331"/>
          </a:xfrm>
          <a:prstGeom prst="rect">
            <a:avLst/>
          </a:prstGeom>
        </p:spPr>
        <p:txBody>
          <a:bodyPr wrap="square">
            <a:spAutoFit/>
          </a:bodyPr>
          <a:lstStyle/>
          <a:p>
            <a:pPr algn="ctr"/>
            <a:r>
              <a:rPr lang="en-US" dirty="0"/>
              <a:t>This category also covers changes in organizational goals, strategies, or visions which may come in conflict with established ideologies within the organization.</a:t>
            </a:r>
          </a:p>
        </p:txBody>
      </p:sp>
      <p:pic>
        <p:nvPicPr>
          <p:cNvPr id="2" name="Picture 1">
            <a:extLst>
              <a:ext uri="{FF2B5EF4-FFF2-40B4-BE49-F238E27FC236}">
                <a16:creationId xmlns:a16="http://schemas.microsoft.com/office/drawing/2014/main" id="{DF02DF71-6169-4D48-8440-F80ED5FE6F99}"/>
              </a:ext>
            </a:extLst>
          </p:cNvPr>
          <p:cNvPicPr>
            <a:picLocks noChangeAspect="1"/>
          </p:cNvPicPr>
          <p:nvPr/>
        </p:nvPicPr>
        <p:blipFill>
          <a:blip r:embed="rId2"/>
          <a:stretch>
            <a:fillRect/>
          </a:stretch>
        </p:blipFill>
        <p:spPr>
          <a:xfrm>
            <a:off x="209550" y="2400300"/>
            <a:ext cx="5353050" cy="1790700"/>
          </a:xfrm>
          <a:prstGeom prst="rect">
            <a:avLst/>
          </a:prstGeom>
          <a:ln>
            <a:solidFill>
              <a:schemeClr val="tx1"/>
            </a:solidFill>
          </a:ln>
        </p:spPr>
      </p:pic>
      <p:pic>
        <p:nvPicPr>
          <p:cNvPr id="4" name="Picture 3">
            <a:extLst>
              <a:ext uri="{FF2B5EF4-FFF2-40B4-BE49-F238E27FC236}">
                <a16:creationId xmlns:a16="http://schemas.microsoft.com/office/drawing/2014/main" id="{ED2B09BF-9490-4193-BA8D-002CF2F6C177}"/>
              </a:ext>
            </a:extLst>
          </p:cNvPr>
          <p:cNvPicPr>
            <a:picLocks noChangeAspect="1"/>
          </p:cNvPicPr>
          <p:nvPr/>
        </p:nvPicPr>
        <p:blipFill>
          <a:blip r:embed="rId3"/>
          <a:stretch>
            <a:fillRect/>
          </a:stretch>
        </p:blipFill>
        <p:spPr>
          <a:xfrm>
            <a:off x="5949607" y="3004930"/>
            <a:ext cx="5819775" cy="1619250"/>
          </a:xfrm>
          <a:prstGeom prst="rect">
            <a:avLst/>
          </a:prstGeom>
          <a:ln>
            <a:solidFill>
              <a:schemeClr val="tx1"/>
            </a:solidFill>
          </a:ln>
        </p:spPr>
      </p:pic>
      <p:pic>
        <p:nvPicPr>
          <p:cNvPr id="6" name="Picture 5">
            <a:extLst>
              <a:ext uri="{FF2B5EF4-FFF2-40B4-BE49-F238E27FC236}">
                <a16:creationId xmlns:a16="http://schemas.microsoft.com/office/drawing/2014/main" id="{6F977824-E566-4919-849C-52077401CD65}"/>
              </a:ext>
            </a:extLst>
          </p:cNvPr>
          <p:cNvPicPr>
            <a:picLocks noChangeAspect="1"/>
          </p:cNvPicPr>
          <p:nvPr/>
        </p:nvPicPr>
        <p:blipFill>
          <a:blip r:embed="rId4"/>
          <a:stretch>
            <a:fillRect/>
          </a:stretch>
        </p:blipFill>
        <p:spPr>
          <a:xfrm>
            <a:off x="866775" y="5021178"/>
            <a:ext cx="9639300" cy="1457325"/>
          </a:xfrm>
          <a:prstGeom prst="rect">
            <a:avLst/>
          </a:prstGeom>
          <a:ln>
            <a:solidFill>
              <a:schemeClr val="tx1"/>
            </a:solidFill>
          </a:ln>
        </p:spPr>
      </p:pic>
    </p:spTree>
    <p:extLst>
      <p:ext uri="{BB962C8B-B14F-4D97-AF65-F5344CB8AC3E}">
        <p14:creationId xmlns:p14="http://schemas.microsoft.com/office/powerpoint/2010/main" val="363497032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1000"/>
                            </p:stCondLst>
                            <p:childTnLst>
                              <p:par>
                                <p:cTn id="9" presetID="14" presetClass="entr" presetSubtype="1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250"/>
                                        <p:tgtEl>
                                          <p:spTgt spid="2"/>
                                        </p:tgtEl>
                                      </p:cBhvr>
                                    </p:animEffect>
                                  </p:childTnLst>
                                </p:cTn>
                              </p:par>
                            </p:childTnLst>
                          </p:cTn>
                        </p:par>
                        <p:par>
                          <p:cTn id="12" fill="hold">
                            <p:stCondLst>
                              <p:cond delay="3250"/>
                            </p:stCondLst>
                            <p:childTnLst>
                              <p:par>
                                <p:cTn id="13" presetID="14" presetClass="entr" presetSubtype="10" fill="hold" nodeType="after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par>
                          <p:cTn id="16" fill="hold">
                            <p:stCondLst>
                              <p:cond delay="5250"/>
                            </p:stCondLst>
                            <p:childTnLst>
                              <p:par>
                                <p:cTn id="17" presetID="14" presetClass="entr" presetSubtype="10" fill="hold" nodeType="afterEffect">
                                  <p:stCondLst>
                                    <p:cond delay="75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250"/>
                                        <p:tgtEl>
                                          <p:spTgt spid="6"/>
                                        </p:tgtEl>
                                      </p:cBhvr>
                                    </p:animEffect>
                                  </p:childTnLst>
                                </p:cTn>
                              </p:par>
                            </p:childTnLst>
                          </p:cTn>
                        </p:par>
                        <p:par>
                          <p:cTn id="20" fill="hold">
                            <p:stCondLst>
                              <p:cond delay="725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Contractual/Organizational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A287FFA5-A7AE-411A-B256-385A3F64C410}"/>
              </a:ext>
            </a:extLst>
          </p:cNvPr>
          <p:cNvGraphicFramePr>
            <a:graphicFrameLocks noGrp="1"/>
          </p:cNvGraphicFramePr>
          <p:nvPr>
            <p:extLst>
              <p:ext uri="{D42A27DB-BD31-4B8C-83A1-F6EECF244321}">
                <p14:modId xmlns:p14="http://schemas.microsoft.com/office/powerpoint/2010/main" val="2479324915"/>
              </p:ext>
            </p:extLst>
          </p:nvPr>
        </p:nvGraphicFramePr>
        <p:xfrm>
          <a:off x="2241172" y="1260249"/>
          <a:ext cx="7709656" cy="5005376"/>
        </p:xfrm>
        <a:graphic>
          <a:graphicData uri="http://schemas.openxmlformats.org/drawingml/2006/table">
            <a:tbl>
              <a:tblPr/>
              <a:tblGrid>
                <a:gridCol w="4784786">
                  <a:extLst>
                    <a:ext uri="{9D8B030D-6E8A-4147-A177-3AD203B41FA5}">
                      <a16:colId xmlns:a16="http://schemas.microsoft.com/office/drawing/2014/main" val="3577259746"/>
                    </a:ext>
                  </a:extLst>
                </a:gridCol>
                <a:gridCol w="2144904">
                  <a:extLst>
                    <a:ext uri="{9D8B030D-6E8A-4147-A177-3AD203B41FA5}">
                      <a16:colId xmlns:a16="http://schemas.microsoft.com/office/drawing/2014/main" val="1689556726"/>
                    </a:ext>
                  </a:extLst>
                </a:gridCol>
                <a:gridCol w="779966">
                  <a:extLst>
                    <a:ext uri="{9D8B030D-6E8A-4147-A177-3AD203B41FA5}">
                      <a16:colId xmlns:a16="http://schemas.microsoft.com/office/drawing/2014/main" val="3349527299"/>
                    </a:ext>
                  </a:extLst>
                </a:gridCol>
              </a:tblGrid>
              <a:tr h="320466">
                <a:tc rowSpan="5">
                  <a:txBody>
                    <a:bodyPr/>
                    <a:lstStyle/>
                    <a:p>
                      <a:pPr algn="l" fontAlgn="ctr"/>
                      <a:r>
                        <a:rPr lang="en-US" sz="1600" b="0" i="0" u="none" strike="noStrike" dirty="0">
                          <a:solidFill>
                            <a:srgbClr val="000000"/>
                          </a:solidFill>
                          <a:effectLst/>
                          <a:latin typeface="Calibri" panose="020F0502020204030204" pitchFamily="34" charset="0"/>
                        </a:rPr>
                        <a:t>Does your Insider Threat Program consider contractual/organizational issues (e.g. upcoming end-of-contract, internal reorganizations, organizational mission statement changes) as a factor for determining potential Insider Threat risks?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6942851"/>
                  </a:ext>
                </a:extLst>
              </a:tr>
              <a:tr h="305206">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65.22%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73707474"/>
                  </a:ext>
                </a:extLst>
              </a:tr>
              <a:tr h="305206">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26.09%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77307357"/>
                  </a:ext>
                </a:extLst>
              </a:tr>
              <a:tr h="305206">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I Don't Know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48808063"/>
                  </a:ext>
                </a:extLst>
              </a:tr>
              <a:tr h="320466">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47195353"/>
                  </a:ext>
                </a:extLst>
              </a:tr>
              <a:tr h="320466">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617562"/>
                  </a:ext>
                </a:extLst>
              </a:tr>
              <a:tr h="320466">
                <a:tc rowSpan="5">
                  <a:txBody>
                    <a:bodyPr/>
                    <a:lstStyle/>
                    <a:p>
                      <a:pPr algn="l" fontAlgn="ctr"/>
                      <a:r>
                        <a:rPr lang="en-US" sz="1600" b="0" i="0" u="none" strike="noStrike" dirty="0">
                          <a:solidFill>
                            <a:srgbClr val="000000"/>
                          </a:solidFill>
                          <a:effectLst/>
                          <a:latin typeface="Calibri" panose="020F0502020204030204" pitchFamily="34" charset="0"/>
                        </a:rPr>
                        <a:t>Does your Insider Threat Program actively track contractual/organizational issues?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511492"/>
                  </a:ext>
                </a:extLst>
              </a:tr>
              <a:tr h="305206">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52.17%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57747080"/>
                  </a:ext>
                </a:extLst>
              </a:tr>
              <a:tr h="305206">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43.48%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17049939"/>
                  </a:ext>
                </a:extLst>
              </a:tr>
              <a:tr h="305206">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I Don't Know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73360186"/>
                  </a:ext>
                </a:extLst>
              </a:tr>
              <a:tr h="320466">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40452828"/>
                  </a:ext>
                </a:extLst>
              </a:tr>
              <a:tr h="32046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54630"/>
                  </a:ext>
                </a:extLst>
              </a:tr>
              <a:tr h="320466">
                <a:tc rowSpan="4">
                  <a:txBody>
                    <a:bodyPr/>
                    <a:lstStyle/>
                    <a:p>
                      <a:pPr algn="l" fontAlgn="ctr"/>
                      <a:r>
                        <a:rPr lang="en-US" sz="1600" b="0" i="0" u="none" strike="noStrike" dirty="0">
                          <a:solidFill>
                            <a:srgbClr val="000000"/>
                          </a:solidFill>
                          <a:effectLst/>
                          <a:latin typeface="Calibri" panose="020F0502020204030204" pitchFamily="34" charset="0"/>
                        </a:rPr>
                        <a:t>Do you personally feel that contractual/organizational issues (e.g. upcoming end-of-contract, internal reorganizations, organizational mission statement changes) can be a factor for Insider Threat risks?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Calibri" panose="020F0502020204030204" pitchFamily="34" charset="0"/>
                        </a:rPr>
                        <a:t>Answer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3723164"/>
                  </a:ext>
                </a:extLst>
              </a:tr>
              <a:tr h="305206">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Calibri" panose="020F0502020204030204" pitchFamily="34" charset="0"/>
                        </a:rPr>
                        <a:t>91.30%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64370932"/>
                  </a:ext>
                </a:extLst>
              </a:tr>
              <a:tr h="305206">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Calibri" panose="020F0502020204030204" pitchFamily="34" charset="0"/>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66764418"/>
                  </a:ext>
                </a:extLst>
              </a:tr>
              <a:tr h="320466">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63658958"/>
                  </a:ext>
                </a:extLst>
              </a:tr>
            </a:tbl>
          </a:graphicData>
        </a:graphic>
      </p:graphicFrame>
    </p:spTree>
    <p:extLst>
      <p:ext uri="{BB962C8B-B14F-4D97-AF65-F5344CB8AC3E}">
        <p14:creationId xmlns:p14="http://schemas.microsoft.com/office/powerpoint/2010/main" val="174378618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Applying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407B70A-26AA-4321-BF9F-CEC82D54D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169" y="976793"/>
            <a:ext cx="5747661" cy="5486400"/>
          </a:xfrm>
          <a:prstGeom prst="rect">
            <a:avLst/>
          </a:prstGeom>
        </p:spPr>
      </p:pic>
      <p:pic>
        <p:nvPicPr>
          <p:cNvPr id="27" name="Picture 26">
            <a:extLst>
              <a:ext uri="{FF2B5EF4-FFF2-40B4-BE49-F238E27FC236}">
                <a16:creationId xmlns:a16="http://schemas.microsoft.com/office/drawing/2014/main" id="{E7E59130-544B-48FC-B7C4-208E117D7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168" y="976793"/>
            <a:ext cx="5747661" cy="5486400"/>
          </a:xfrm>
          <a:prstGeom prst="rect">
            <a:avLst/>
          </a:prstGeom>
        </p:spPr>
      </p:pic>
      <p:pic>
        <p:nvPicPr>
          <p:cNvPr id="29" name="Picture 28">
            <a:extLst>
              <a:ext uri="{FF2B5EF4-FFF2-40B4-BE49-F238E27FC236}">
                <a16:creationId xmlns:a16="http://schemas.microsoft.com/office/drawing/2014/main" id="{E9512B30-38DE-4969-B1C1-129F45219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167" y="976793"/>
            <a:ext cx="5747661" cy="5486400"/>
          </a:xfrm>
          <a:prstGeom prst="rect">
            <a:avLst/>
          </a:prstGeom>
        </p:spPr>
      </p:pic>
      <p:pic>
        <p:nvPicPr>
          <p:cNvPr id="35" name="Picture 34">
            <a:extLst>
              <a:ext uri="{FF2B5EF4-FFF2-40B4-BE49-F238E27FC236}">
                <a16:creationId xmlns:a16="http://schemas.microsoft.com/office/drawing/2014/main" id="{90288927-01D4-4AD7-B73F-3DB090512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2167" y="976793"/>
            <a:ext cx="5747661" cy="5486400"/>
          </a:xfrm>
          <a:prstGeom prst="rect">
            <a:avLst/>
          </a:prstGeom>
        </p:spPr>
      </p:pic>
      <p:pic>
        <p:nvPicPr>
          <p:cNvPr id="37" name="Picture 36">
            <a:extLst>
              <a:ext uri="{FF2B5EF4-FFF2-40B4-BE49-F238E27FC236}">
                <a16:creationId xmlns:a16="http://schemas.microsoft.com/office/drawing/2014/main" id="{E6473715-E1E6-4572-AA9D-5022F0D4A4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2167" y="976793"/>
            <a:ext cx="5747661" cy="5486400"/>
          </a:xfrm>
          <a:prstGeom prst="rect">
            <a:avLst/>
          </a:prstGeom>
        </p:spPr>
      </p:pic>
      <p:pic>
        <p:nvPicPr>
          <p:cNvPr id="39" name="Picture 38">
            <a:extLst>
              <a:ext uri="{FF2B5EF4-FFF2-40B4-BE49-F238E27FC236}">
                <a16:creationId xmlns:a16="http://schemas.microsoft.com/office/drawing/2014/main" id="{FCAE244D-53B7-413A-B7C6-5630F2F4BA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2166" y="976793"/>
            <a:ext cx="5747661" cy="5486400"/>
          </a:xfrm>
          <a:prstGeom prst="rect">
            <a:avLst/>
          </a:prstGeom>
        </p:spPr>
      </p:pic>
      <p:pic>
        <p:nvPicPr>
          <p:cNvPr id="41" name="Picture 40">
            <a:extLst>
              <a:ext uri="{FF2B5EF4-FFF2-40B4-BE49-F238E27FC236}">
                <a16:creationId xmlns:a16="http://schemas.microsoft.com/office/drawing/2014/main" id="{756B11C2-07AC-498E-9476-2501D6327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2165" y="976793"/>
            <a:ext cx="5747661" cy="5486400"/>
          </a:xfrm>
          <a:prstGeom prst="rect">
            <a:avLst/>
          </a:prstGeom>
        </p:spPr>
      </p:pic>
      <p:pic>
        <p:nvPicPr>
          <p:cNvPr id="43" name="Picture 42">
            <a:extLst>
              <a:ext uri="{FF2B5EF4-FFF2-40B4-BE49-F238E27FC236}">
                <a16:creationId xmlns:a16="http://schemas.microsoft.com/office/drawing/2014/main" id="{2A84C707-AA91-4395-8B0E-ABAC54AF72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2164" y="976793"/>
            <a:ext cx="5747661" cy="5486400"/>
          </a:xfrm>
          <a:prstGeom prst="rect">
            <a:avLst/>
          </a:prstGeom>
        </p:spPr>
      </p:pic>
      <p:graphicFrame>
        <p:nvGraphicFramePr>
          <p:cNvPr id="44" name="Table 43">
            <a:extLst>
              <a:ext uri="{FF2B5EF4-FFF2-40B4-BE49-F238E27FC236}">
                <a16:creationId xmlns:a16="http://schemas.microsoft.com/office/drawing/2014/main" id="{8BB9589B-764D-4506-B88D-1314889B7140}"/>
              </a:ext>
            </a:extLst>
          </p:cNvPr>
          <p:cNvGraphicFramePr>
            <a:graphicFrameLocks noGrp="1"/>
          </p:cNvGraphicFramePr>
          <p:nvPr>
            <p:extLst>
              <p:ext uri="{D42A27DB-BD31-4B8C-83A1-F6EECF244321}">
                <p14:modId xmlns:p14="http://schemas.microsoft.com/office/powerpoint/2010/main" val="4141000493"/>
              </p:ext>
            </p:extLst>
          </p:nvPr>
        </p:nvGraphicFramePr>
        <p:xfrm>
          <a:off x="236220" y="1687830"/>
          <a:ext cx="2985943" cy="1158240"/>
        </p:xfrm>
        <a:graphic>
          <a:graphicData uri="http://schemas.openxmlformats.org/drawingml/2006/table">
            <a:tbl>
              <a:tblPr firstRow="1" bandRow="1">
                <a:tableStyleId>{5C22544A-7EE6-4342-B048-85BDC9FD1C3A}</a:tableStyleId>
              </a:tblPr>
              <a:tblGrid>
                <a:gridCol w="906780">
                  <a:extLst>
                    <a:ext uri="{9D8B030D-6E8A-4147-A177-3AD203B41FA5}">
                      <a16:colId xmlns:a16="http://schemas.microsoft.com/office/drawing/2014/main" val="159842820"/>
                    </a:ext>
                  </a:extLst>
                </a:gridCol>
                <a:gridCol w="2079163">
                  <a:extLst>
                    <a:ext uri="{9D8B030D-6E8A-4147-A177-3AD203B41FA5}">
                      <a16:colId xmlns:a16="http://schemas.microsoft.com/office/drawing/2014/main" val="1781045443"/>
                    </a:ext>
                  </a:extLst>
                </a:gridCol>
              </a:tblGrid>
              <a:tr h="182880">
                <a:tc>
                  <a:txBody>
                    <a:bodyPr/>
                    <a:lstStyle/>
                    <a:p>
                      <a:pPr algn="ctr"/>
                      <a:r>
                        <a:rPr lang="en-US" sz="1300" b="1" dirty="0">
                          <a:solidFill>
                            <a:schemeClr val="tx1"/>
                          </a:solidFill>
                        </a:rPr>
                        <a:t>Multiplier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300" b="1" dirty="0">
                          <a:solidFill>
                            <a:schemeClr val="tx1"/>
                          </a:solidFill>
                        </a:rPr>
                        <a:t>Action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300" dirty="0">
                          <a:solidFill>
                            <a:schemeClr val="tx1"/>
                          </a:solidFill>
                        </a:rPr>
                        <a:t>Increase Risk Level by 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359292418"/>
                  </a:ext>
                </a:extLst>
              </a:tr>
              <a:tr h="182880">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BB04"/>
                    </a:solidFill>
                  </a:tcPr>
                </a:tc>
                <a:tc>
                  <a:txBody>
                    <a:bodyPr/>
                    <a:lstStyle/>
                    <a:p>
                      <a:pPr algn="l"/>
                      <a:r>
                        <a:rPr lang="en-US" sz="1300" dirty="0">
                          <a:solidFill>
                            <a:schemeClr val="tx1"/>
                          </a:solidFill>
                        </a:rPr>
                        <a:t>Increase Risk Level by 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BB04"/>
                    </a:solidFill>
                  </a:tcPr>
                </a:tc>
                <a:extLst>
                  <a:ext uri="{0D108BD9-81ED-4DB2-BD59-A6C34878D82A}">
                    <a16:rowId xmlns:a16="http://schemas.microsoft.com/office/drawing/2014/main" val="1696461813"/>
                  </a:ext>
                </a:extLst>
              </a:tr>
              <a:tr h="182880">
                <a:tc>
                  <a:txBody>
                    <a:bodyPr/>
                    <a:lstStyle/>
                    <a:p>
                      <a:pPr algn="ctr"/>
                      <a:r>
                        <a:rPr lang="en-US" sz="1300" dirty="0">
                          <a:solidFill>
                            <a:schemeClr val="tx1"/>
                          </a:solidFill>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808"/>
                    </a:solidFill>
                  </a:tcPr>
                </a:tc>
                <a:tc>
                  <a:txBody>
                    <a:bodyPr/>
                    <a:lstStyle/>
                    <a:p>
                      <a:pPr algn="l"/>
                      <a:r>
                        <a:rPr lang="en-US" sz="1300" dirty="0">
                          <a:solidFill>
                            <a:schemeClr val="tx1"/>
                          </a:solidFill>
                        </a:rPr>
                        <a:t>Risk Level = Critical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808"/>
                    </a:solidFill>
                  </a:tcPr>
                </a:tc>
                <a:extLst>
                  <a:ext uri="{0D108BD9-81ED-4DB2-BD59-A6C34878D82A}">
                    <a16:rowId xmlns:a16="http://schemas.microsoft.com/office/drawing/2014/main" val="1252792056"/>
                  </a:ext>
                </a:extLst>
              </a:tr>
            </a:tbl>
          </a:graphicData>
        </a:graphic>
      </p:graphicFrame>
    </p:spTree>
    <p:extLst>
      <p:ext uri="{BB962C8B-B14F-4D97-AF65-F5344CB8AC3E}">
        <p14:creationId xmlns:p14="http://schemas.microsoft.com/office/powerpoint/2010/main" val="5359774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ou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out)">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out)">
                                      <p:cBhvr>
                                        <p:cTn id="22" dur="1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1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A6E08D-2DA5-4ABC-8F8A-C8027909E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168" y="976793"/>
            <a:ext cx="5747661" cy="5486400"/>
          </a:xfrm>
          <a:prstGeom prst="rect">
            <a:avLst/>
          </a:prstGeom>
        </p:spPr>
      </p:pic>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Applying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96C241C5-C827-42FD-9387-E810B00333D6}"/>
              </a:ext>
            </a:extLst>
          </p:cNvPr>
          <p:cNvGraphicFramePr>
            <a:graphicFrameLocks noGrp="1"/>
          </p:cNvGraphicFramePr>
          <p:nvPr>
            <p:extLst>
              <p:ext uri="{D42A27DB-BD31-4B8C-83A1-F6EECF244321}">
                <p14:modId xmlns:p14="http://schemas.microsoft.com/office/powerpoint/2010/main" val="241950819"/>
              </p:ext>
            </p:extLst>
          </p:nvPr>
        </p:nvGraphicFramePr>
        <p:xfrm>
          <a:off x="113848" y="3974608"/>
          <a:ext cx="5982152" cy="1447800"/>
        </p:xfrm>
        <a:graphic>
          <a:graphicData uri="http://schemas.openxmlformats.org/drawingml/2006/table">
            <a:tbl>
              <a:tblPr firstRow="1" bandRow="1">
                <a:tableStyleId>{5C22544A-7EE6-4342-B048-85BDC9FD1C3A}</a:tableStyleId>
              </a:tblPr>
              <a:tblGrid>
                <a:gridCol w="1262697">
                  <a:extLst>
                    <a:ext uri="{9D8B030D-6E8A-4147-A177-3AD203B41FA5}">
                      <a16:colId xmlns:a16="http://schemas.microsoft.com/office/drawing/2014/main" val="159842820"/>
                    </a:ext>
                  </a:extLst>
                </a:gridCol>
                <a:gridCol w="890143">
                  <a:extLst>
                    <a:ext uri="{9D8B030D-6E8A-4147-A177-3AD203B41FA5}">
                      <a16:colId xmlns:a16="http://schemas.microsoft.com/office/drawing/2014/main" val="1781045443"/>
                    </a:ext>
                  </a:extLst>
                </a:gridCol>
                <a:gridCol w="1278255">
                  <a:extLst>
                    <a:ext uri="{9D8B030D-6E8A-4147-A177-3AD203B41FA5}">
                      <a16:colId xmlns:a16="http://schemas.microsoft.com/office/drawing/2014/main" val="3034446857"/>
                    </a:ext>
                  </a:extLst>
                </a:gridCol>
                <a:gridCol w="1224280">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tblGrid>
              <a:tr h="182880">
                <a:tc>
                  <a:txBody>
                    <a:bodyPr/>
                    <a:lstStyle/>
                    <a:p>
                      <a:pPr algn="ctr"/>
                      <a:r>
                        <a:rPr lang="en-US" sz="1300" dirty="0">
                          <a:solidFill>
                            <a:schemeClr val="tx1"/>
                          </a:solidFill>
                        </a:rPr>
                        <a:t>Employee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Access to Tech?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Risk Multiplier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New 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John Doe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a:solidFill>
                            <a:schemeClr val="tx1"/>
                          </a:solidFill>
                        </a:rPr>
                        <a:t>Jane</a:t>
                      </a:r>
                      <a:r>
                        <a:rPr lang="en-US" sz="1300" baseline="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Negligible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a:t>
                      </a:r>
                      <a:r>
                        <a:rPr lang="en-US" sz="1300" baseline="0" dirty="0" err="1">
                          <a:solidFill>
                            <a:schemeClr val="tx1"/>
                          </a:solidFill>
                        </a:rPr>
                        <a:t>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447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graphicFrame>
        <p:nvGraphicFramePr>
          <p:cNvPr id="16" name="Table 15">
            <a:extLst>
              <a:ext uri="{FF2B5EF4-FFF2-40B4-BE49-F238E27FC236}">
                <a16:creationId xmlns:a16="http://schemas.microsoft.com/office/drawing/2014/main" id="{27418E43-2185-45E7-A48E-43572B91DCD9}"/>
              </a:ext>
            </a:extLst>
          </p:cNvPr>
          <p:cNvGraphicFramePr>
            <a:graphicFrameLocks noGrp="1"/>
          </p:cNvGraphicFramePr>
          <p:nvPr>
            <p:extLst>
              <p:ext uri="{D42A27DB-BD31-4B8C-83A1-F6EECF244321}">
                <p14:modId xmlns:p14="http://schemas.microsoft.com/office/powerpoint/2010/main" val="448715271"/>
              </p:ext>
            </p:extLst>
          </p:nvPr>
        </p:nvGraphicFramePr>
        <p:xfrm>
          <a:off x="113848" y="1402080"/>
          <a:ext cx="5982152" cy="1737360"/>
        </p:xfrm>
        <a:graphic>
          <a:graphicData uri="http://schemas.openxmlformats.org/drawingml/2006/table">
            <a:tbl>
              <a:tblPr firstRow="1" bandRow="1">
                <a:tableStyleId>{5C22544A-7EE6-4342-B048-85BDC9FD1C3A}</a:tableStyleId>
              </a:tblPr>
              <a:tblGrid>
                <a:gridCol w="949260">
                  <a:extLst>
                    <a:ext uri="{9D8B030D-6E8A-4147-A177-3AD203B41FA5}">
                      <a16:colId xmlns:a16="http://schemas.microsoft.com/office/drawing/2014/main" val="159842820"/>
                    </a:ext>
                  </a:extLst>
                </a:gridCol>
                <a:gridCol w="5032892">
                  <a:extLst>
                    <a:ext uri="{9D8B030D-6E8A-4147-A177-3AD203B41FA5}">
                      <a16:colId xmlns:a16="http://schemas.microsoft.com/office/drawing/2014/main" val="1781045443"/>
                    </a:ext>
                  </a:extLst>
                </a:gridCol>
              </a:tblGrid>
              <a:tr h="182880">
                <a:tc>
                  <a:txBody>
                    <a:bodyPr/>
                    <a:lstStyle/>
                    <a:p>
                      <a:pPr algn="ctr"/>
                      <a:r>
                        <a:rPr lang="en-US" sz="1300" b="1"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300" b="1" dirty="0">
                          <a:solidFill>
                            <a:schemeClr val="tx1"/>
                          </a:solidFill>
                        </a:rPr>
                        <a:t>Description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Negligible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US" sz="1300" dirty="0">
                          <a:solidFill>
                            <a:schemeClr val="tx1"/>
                          </a:solidFill>
                        </a:rPr>
                        <a:t>No specialized monitoring required unless specific conditions require 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59292418"/>
                  </a:ext>
                </a:extLst>
              </a:tr>
              <a:tr h="182880">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en-US" sz="1300" dirty="0">
                          <a:solidFill>
                            <a:schemeClr val="tx1"/>
                          </a:solidFill>
                        </a:rPr>
                        <a:t>Low level monitoring of activities when resources are available.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96461813"/>
                  </a:ext>
                </a:extLst>
              </a:tr>
              <a:tr h="182880">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300" dirty="0">
                          <a:solidFill>
                            <a:schemeClr val="tx1"/>
                          </a:solidFill>
                        </a:rPr>
                        <a:t>Increased monitoring of activities when resources are available.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52792056"/>
                  </a:ext>
                </a:extLst>
              </a:tr>
              <a:tr h="0">
                <a:tc>
                  <a:txBody>
                    <a:bodyPr/>
                    <a:lstStyle/>
                    <a:p>
                      <a:pPr algn="ctr"/>
                      <a:r>
                        <a:rPr lang="en-US" sz="1300" dirty="0">
                          <a:solidFill>
                            <a:schemeClr val="tx1"/>
                          </a:solidFill>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n-US" sz="1300" dirty="0">
                          <a:solidFill>
                            <a:schemeClr val="tx1"/>
                          </a:solidFill>
                        </a:rPr>
                        <a:t>Priority focus of resources for continuous monitoring.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9248254"/>
                  </a:ext>
                </a:extLst>
              </a:tr>
              <a:tr h="193040">
                <a:tc>
                  <a:txBody>
                    <a:bodyPr/>
                    <a:lstStyle/>
                    <a:p>
                      <a:pPr algn="ctr"/>
                      <a:r>
                        <a:rPr lang="en-US" sz="1300" dirty="0">
                          <a:solidFill>
                            <a:schemeClr val="tx1"/>
                          </a:solidFill>
                        </a:rPr>
                        <a:t>Very 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US" sz="1300" dirty="0">
                          <a:solidFill>
                            <a:schemeClr val="tx1"/>
                          </a:solidFill>
                        </a:rPr>
                        <a:t>Set as primary focus of resources to closely monitor activities.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62309303"/>
                  </a:ext>
                </a:extLst>
              </a:tr>
            </a:tbl>
          </a:graphicData>
        </a:graphic>
      </p:graphicFrame>
      <p:graphicFrame>
        <p:nvGraphicFramePr>
          <p:cNvPr id="17" name="Table 16">
            <a:extLst>
              <a:ext uri="{FF2B5EF4-FFF2-40B4-BE49-F238E27FC236}">
                <a16:creationId xmlns:a16="http://schemas.microsoft.com/office/drawing/2014/main" id="{2575B4DE-EFC2-47AF-9E6C-7D4EA33D18F0}"/>
              </a:ext>
            </a:extLst>
          </p:cNvPr>
          <p:cNvGraphicFramePr>
            <a:graphicFrameLocks noGrp="1"/>
          </p:cNvGraphicFramePr>
          <p:nvPr>
            <p:extLst>
              <p:ext uri="{D42A27DB-BD31-4B8C-83A1-F6EECF244321}">
                <p14:modId xmlns:p14="http://schemas.microsoft.com/office/powerpoint/2010/main" val="572914077"/>
              </p:ext>
            </p:extLst>
          </p:nvPr>
        </p:nvGraphicFramePr>
        <p:xfrm>
          <a:off x="113846" y="1402080"/>
          <a:ext cx="5982152" cy="2026920"/>
        </p:xfrm>
        <a:graphic>
          <a:graphicData uri="http://schemas.openxmlformats.org/drawingml/2006/table">
            <a:tbl>
              <a:tblPr firstRow="1" bandRow="1">
                <a:tableStyleId>{5C22544A-7EE6-4342-B048-85BDC9FD1C3A}</a:tableStyleId>
              </a:tblPr>
              <a:tblGrid>
                <a:gridCol w="949260">
                  <a:extLst>
                    <a:ext uri="{9D8B030D-6E8A-4147-A177-3AD203B41FA5}">
                      <a16:colId xmlns:a16="http://schemas.microsoft.com/office/drawing/2014/main" val="159842820"/>
                    </a:ext>
                  </a:extLst>
                </a:gridCol>
                <a:gridCol w="5032892">
                  <a:extLst>
                    <a:ext uri="{9D8B030D-6E8A-4147-A177-3AD203B41FA5}">
                      <a16:colId xmlns:a16="http://schemas.microsoft.com/office/drawing/2014/main" val="1781045443"/>
                    </a:ext>
                  </a:extLst>
                </a:gridCol>
              </a:tblGrid>
              <a:tr h="182880">
                <a:tc>
                  <a:txBody>
                    <a:bodyPr/>
                    <a:lstStyle/>
                    <a:p>
                      <a:pPr algn="ctr"/>
                      <a:r>
                        <a:rPr lang="en-US" sz="1300" b="1"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300" b="1" dirty="0">
                          <a:solidFill>
                            <a:schemeClr val="tx1"/>
                          </a:solidFill>
                        </a:rPr>
                        <a:t>Description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Negligible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US" sz="1300" dirty="0">
                          <a:solidFill>
                            <a:schemeClr val="tx1"/>
                          </a:solidFill>
                        </a:rPr>
                        <a:t>No specialized monitoring required unless specific conditions require 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59292418"/>
                  </a:ext>
                </a:extLst>
              </a:tr>
              <a:tr h="182880">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en-US" sz="1300" dirty="0">
                          <a:solidFill>
                            <a:schemeClr val="tx1"/>
                          </a:solidFill>
                        </a:rPr>
                        <a:t>Low level monitoring of activities when resources are available.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96461813"/>
                  </a:ext>
                </a:extLst>
              </a:tr>
              <a:tr h="182880">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300" dirty="0">
                          <a:solidFill>
                            <a:schemeClr val="tx1"/>
                          </a:solidFill>
                        </a:rPr>
                        <a:t>Increased monitoring of activities when resources are available.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52792056"/>
                  </a:ext>
                </a:extLst>
              </a:tr>
              <a:tr h="0">
                <a:tc>
                  <a:txBody>
                    <a:bodyPr/>
                    <a:lstStyle/>
                    <a:p>
                      <a:pPr algn="ctr"/>
                      <a:r>
                        <a:rPr lang="en-US" sz="1300" dirty="0">
                          <a:solidFill>
                            <a:schemeClr val="tx1"/>
                          </a:solidFill>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n-US" sz="1300" dirty="0">
                          <a:solidFill>
                            <a:schemeClr val="tx1"/>
                          </a:solidFill>
                        </a:rPr>
                        <a:t>Priority focus of resources for continuous monitoring.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9248254"/>
                  </a:ext>
                </a:extLst>
              </a:tr>
              <a:tr h="193040">
                <a:tc>
                  <a:txBody>
                    <a:bodyPr/>
                    <a:lstStyle/>
                    <a:p>
                      <a:pPr algn="ctr"/>
                      <a:r>
                        <a:rPr lang="en-US" sz="1300" dirty="0">
                          <a:solidFill>
                            <a:schemeClr val="tx1"/>
                          </a:solidFill>
                        </a:rPr>
                        <a:t>Very 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US" sz="1300" dirty="0">
                          <a:solidFill>
                            <a:schemeClr val="tx1"/>
                          </a:solidFill>
                        </a:rPr>
                        <a:t>Set as primary focus of resources to closely monitor activities.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62309303"/>
                  </a:ext>
                </a:extLst>
              </a:tr>
              <a:tr h="0">
                <a:tc>
                  <a:txBody>
                    <a:bodyPr/>
                    <a:lstStyle/>
                    <a:p>
                      <a:pPr algn="ctr"/>
                      <a:r>
                        <a:rPr lang="en-US" sz="1300" dirty="0">
                          <a:solidFill>
                            <a:schemeClr val="bg1"/>
                          </a:solidFill>
                        </a:rPr>
                        <a:t>Critical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r>
                        <a:rPr lang="en-US" sz="1300" dirty="0">
                          <a:solidFill>
                            <a:schemeClr val="bg1"/>
                          </a:solidFill>
                        </a:rPr>
                        <a:t>Direct intervention required to mitigate or offset risk.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351676129"/>
                  </a:ext>
                </a:extLst>
              </a:tr>
            </a:tbl>
          </a:graphicData>
        </a:graphic>
      </p:graphicFrame>
      <p:graphicFrame>
        <p:nvGraphicFramePr>
          <p:cNvPr id="20" name="Table 19">
            <a:extLst>
              <a:ext uri="{FF2B5EF4-FFF2-40B4-BE49-F238E27FC236}">
                <a16:creationId xmlns:a16="http://schemas.microsoft.com/office/drawing/2014/main" id="{70A1A7C7-F8F2-48A2-BF47-5D1271C572C2}"/>
              </a:ext>
            </a:extLst>
          </p:cNvPr>
          <p:cNvGraphicFramePr>
            <a:graphicFrameLocks noGrp="1"/>
          </p:cNvGraphicFramePr>
          <p:nvPr>
            <p:extLst>
              <p:ext uri="{D42A27DB-BD31-4B8C-83A1-F6EECF244321}">
                <p14:modId xmlns:p14="http://schemas.microsoft.com/office/powerpoint/2010/main" val="3333956753"/>
              </p:ext>
            </p:extLst>
          </p:nvPr>
        </p:nvGraphicFramePr>
        <p:xfrm>
          <a:off x="113846" y="3974608"/>
          <a:ext cx="5982152" cy="1447800"/>
        </p:xfrm>
        <a:graphic>
          <a:graphicData uri="http://schemas.openxmlformats.org/drawingml/2006/table">
            <a:tbl>
              <a:tblPr firstRow="1" bandRow="1">
                <a:tableStyleId>{5C22544A-7EE6-4342-B048-85BDC9FD1C3A}</a:tableStyleId>
              </a:tblPr>
              <a:tblGrid>
                <a:gridCol w="1262697">
                  <a:extLst>
                    <a:ext uri="{9D8B030D-6E8A-4147-A177-3AD203B41FA5}">
                      <a16:colId xmlns:a16="http://schemas.microsoft.com/office/drawing/2014/main" val="159842820"/>
                    </a:ext>
                  </a:extLst>
                </a:gridCol>
                <a:gridCol w="890143">
                  <a:extLst>
                    <a:ext uri="{9D8B030D-6E8A-4147-A177-3AD203B41FA5}">
                      <a16:colId xmlns:a16="http://schemas.microsoft.com/office/drawing/2014/main" val="1781045443"/>
                    </a:ext>
                  </a:extLst>
                </a:gridCol>
                <a:gridCol w="1278255">
                  <a:extLst>
                    <a:ext uri="{9D8B030D-6E8A-4147-A177-3AD203B41FA5}">
                      <a16:colId xmlns:a16="http://schemas.microsoft.com/office/drawing/2014/main" val="3034446857"/>
                    </a:ext>
                  </a:extLst>
                </a:gridCol>
                <a:gridCol w="1224280">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tblGrid>
              <a:tr h="182880">
                <a:tc>
                  <a:txBody>
                    <a:bodyPr/>
                    <a:lstStyle/>
                    <a:p>
                      <a:pPr algn="ctr"/>
                      <a:r>
                        <a:rPr lang="en-US" sz="1300" dirty="0">
                          <a:solidFill>
                            <a:schemeClr val="tx1"/>
                          </a:solidFill>
                        </a:rPr>
                        <a:t>Employee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Access to Tech?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Risk Multiplier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New 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John Doe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Yes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a:solidFill>
                            <a:schemeClr val="tx1"/>
                          </a:solidFill>
                        </a:rPr>
                        <a:t>Jane</a:t>
                      </a:r>
                      <a:r>
                        <a:rPr lang="en-US" sz="1300" baseline="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Negligible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a:solidFill>
                            <a:schemeClr val="tx1"/>
                          </a:solidFill>
                        </a:rPr>
                        <a:t>No</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a:t>
                      </a:r>
                      <a:r>
                        <a:rPr lang="en-US" sz="1300" baseline="0" dirty="0" err="1">
                          <a:solidFill>
                            <a:schemeClr val="tx1"/>
                          </a:solidFill>
                        </a:rPr>
                        <a:t>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a:solidFill>
                            <a:schemeClr val="tx1"/>
                          </a:solidFill>
                        </a:rPr>
                        <a:t>No</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447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a:solidFill>
                            <a:schemeClr val="tx1"/>
                          </a:solidFill>
                        </a:rPr>
                        <a:t>Yes</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graphicFrame>
        <p:nvGraphicFramePr>
          <p:cNvPr id="18" name="Table 17">
            <a:extLst>
              <a:ext uri="{FF2B5EF4-FFF2-40B4-BE49-F238E27FC236}">
                <a16:creationId xmlns:a16="http://schemas.microsoft.com/office/drawing/2014/main" id="{4FCF575D-7707-40CB-A0E6-F8CE0A7A502C}"/>
              </a:ext>
            </a:extLst>
          </p:cNvPr>
          <p:cNvGraphicFramePr>
            <a:graphicFrameLocks noGrp="1"/>
          </p:cNvGraphicFramePr>
          <p:nvPr>
            <p:extLst>
              <p:ext uri="{D42A27DB-BD31-4B8C-83A1-F6EECF244321}">
                <p14:modId xmlns:p14="http://schemas.microsoft.com/office/powerpoint/2010/main" val="1654136513"/>
              </p:ext>
            </p:extLst>
          </p:nvPr>
        </p:nvGraphicFramePr>
        <p:xfrm>
          <a:off x="113844" y="3974608"/>
          <a:ext cx="5982152" cy="1447800"/>
        </p:xfrm>
        <a:graphic>
          <a:graphicData uri="http://schemas.openxmlformats.org/drawingml/2006/table">
            <a:tbl>
              <a:tblPr firstRow="1" bandRow="1">
                <a:tableStyleId>{5C22544A-7EE6-4342-B048-85BDC9FD1C3A}</a:tableStyleId>
              </a:tblPr>
              <a:tblGrid>
                <a:gridCol w="1262697">
                  <a:extLst>
                    <a:ext uri="{9D8B030D-6E8A-4147-A177-3AD203B41FA5}">
                      <a16:colId xmlns:a16="http://schemas.microsoft.com/office/drawing/2014/main" val="159842820"/>
                    </a:ext>
                  </a:extLst>
                </a:gridCol>
                <a:gridCol w="890143">
                  <a:extLst>
                    <a:ext uri="{9D8B030D-6E8A-4147-A177-3AD203B41FA5}">
                      <a16:colId xmlns:a16="http://schemas.microsoft.com/office/drawing/2014/main" val="1781045443"/>
                    </a:ext>
                  </a:extLst>
                </a:gridCol>
                <a:gridCol w="1278255">
                  <a:extLst>
                    <a:ext uri="{9D8B030D-6E8A-4147-A177-3AD203B41FA5}">
                      <a16:colId xmlns:a16="http://schemas.microsoft.com/office/drawing/2014/main" val="3034446857"/>
                    </a:ext>
                  </a:extLst>
                </a:gridCol>
                <a:gridCol w="1224280">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tblGrid>
              <a:tr h="182880">
                <a:tc>
                  <a:txBody>
                    <a:bodyPr/>
                    <a:lstStyle/>
                    <a:p>
                      <a:pPr algn="ctr"/>
                      <a:r>
                        <a:rPr lang="en-US" sz="1300" dirty="0">
                          <a:solidFill>
                            <a:schemeClr val="tx1"/>
                          </a:solidFill>
                        </a:rPr>
                        <a:t>Employee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Access to Tech?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Risk Multiplier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New 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John Doe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Yes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a:solidFill>
                            <a:schemeClr val="tx1"/>
                          </a:solidFill>
                        </a:rPr>
                        <a:t>Jane</a:t>
                      </a:r>
                      <a:r>
                        <a:rPr lang="en-US" sz="1300" baseline="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Negligible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a:t>
                      </a:r>
                      <a:r>
                        <a:rPr lang="en-US" sz="1300" baseline="0" dirty="0" err="1">
                          <a:solidFill>
                            <a:schemeClr val="tx1"/>
                          </a:solidFill>
                        </a:rPr>
                        <a:t>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447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Yes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graphicFrame>
        <p:nvGraphicFramePr>
          <p:cNvPr id="19" name="Table 18">
            <a:extLst>
              <a:ext uri="{FF2B5EF4-FFF2-40B4-BE49-F238E27FC236}">
                <a16:creationId xmlns:a16="http://schemas.microsoft.com/office/drawing/2014/main" id="{95082038-0B10-457B-A133-875D335276B5}"/>
              </a:ext>
            </a:extLst>
          </p:cNvPr>
          <p:cNvGraphicFramePr>
            <a:graphicFrameLocks noGrp="1"/>
          </p:cNvGraphicFramePr>
          <p:nvPr>
            <p:extLst>
              <p:ext uri="{D42A27DB-BD31-4B8C-83A1-F6EECF244321}">
                <p14:modId xmlns:p14="http://schemas.microsoft.com/office/powerpoint/2010/main" val="1840133664"/>
              </p:ext>
            </p:extLst>
          </p:nvPr>
        </p:nvGraphicFramePr>
        <p:xfrm>
          <a:off x="113844" y="3974608"/>
          <a:ext cx="5982152" cy="1447800"/>
        </p:xfrm>
        <a:graphic>
          <a:graphicData uri="http://schemas.openxmlformats.org/drawingml/2006/table">
            <a:tbl>
              <a:tblPr firstRow="1" bandRow="1">
                <a:tableStyleId>{5C22544A-7EE6-4342-B048-85BDC9FD1C3A}</a:tableStyleId>
              </a:tblPr>
              <a:tblGrid>
                <a:gridCol w="1262697">
                  <a:extLst>
                    <a:ext uri="{9D8B030D-6E8A-4147-A177-3AD203B41FA5}">
                      <a16:colId xmlns:a16="http://schemas.microsoft.com/office/drawing/2014/main" val="159842820"/>
                    </a:ext>
                  </a:extLst>
                </a:gridCol>
                <a:gridCol w="890143">
                  <a:extLst>
                    <a:ext uri="{9D8B030D-6E8A-4147-A177-3AD203B41FA5}">
                      <a16:colId xmlns:a16="http://schemas.microsoft.com/office/drawing/2014/main" val="1781045443"/>
                    </a:ext>
                  </a:extLst>
                </a:gridCol>
                <a:gridCol w="1278255">
                  <a:extLst>
                    <a:ext uri="{9D8B030D-6E8A-4147-A177-3AD203B41FA5}">
                      <a16:colId xmlns:a16="http://schemas.microsoft.com/office/drawing/2014/main" val="3034446857"/>
                    </a:ext>
                  </a:extLst>
                </a:gridCol>
                <a:gridCol w="1224280">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tblGrid>
              <a:tr h="182880">
                <a:tc>
                  <a:txBody>
                    <a:bodyPr/>
                    <a:lstStyle/>
                    <a:p>
                      <a:pPr algn="ctr"/>
                      <a:r>
                        <a:rPr lang="en-US" sz="1300" dirty="0">
                          <a:solidFill>
                            <a:schemeClr val="tx1"/>
                          </a:solidFill>
                        </a:rPr>
                        <a:t>Employee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Access to Tech?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Risk Multiplier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New 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John Doe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Yes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a:solidFill>
                            <a:schemeClr val="tx1"/>
                          </a:solidFill>
                        </a:rPr>
                        <a:t>Jane</a:t>
                      </a:r>
                      <a:r>
                        <a:rPr lang="en-US" sz="1300" baseline="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Negligible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a:t>
                      </a:r>
                      <a:r>
                        <a:rPr lang="en-US" sz="1300" baseline="0" dirty="0" err="1">
                          <a:solidFill>
                            <a:schemeClr val="tx1"/>
                          </a:solidFill>
                        </a:rPr>
                        <a:t>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447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Yes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Critical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spTree>
    <p:extLst>
      <p:ext uri="{BB962C8B-B14F-4D97-AF65-F5344CB8AC3E}">
        <p14:creationId xmlns:p14="http://schemas.microsoft.com/office/powerpoint/2010/main" val="29877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50"/>
                                  </p:stCondLst>
                                  <p:childTnLst>
                                    <p:animMotion origin="layout" path="M 0 0 L 0.25 0 E" pathEditMode="relative" ptsTypes="">
                                      <p:cBhvr>
                                        <p:cTn id="6" dur="2000" fill="hold"/>
                                        <p:tgtEl>
                                          <p:spTgt spid="3"/>
                                        </p:tgtEl>
                                        <p:attrNameLst>
                                          <p:attrName>ppt_x</p:attrName>
                                          <p:attrName>ppt_y</p:attrName>
                                        </p:attrNameLst>
                                      </p:cBhvr>
                                    </p:animMotion>
                                  </p:childTnLst>
                                </p:cTn>
                              </p:par>
                            </p:childTnLst>
                          </p:cTn>
                        </p:par>
                        <p:par>
                          <p:cTn id="7" fill="hold">
                            <p:stCondLst>
                              <p:cond delay="225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25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500"/>
                                        <p:tgtEl>
                                          <p:spTgt spid="16"/>
                                        </p:tgtEl>
                                      </p:cBhvr>
                                    </p:animEffect>
                                    <p:anim calcmode="lin" valueType="num">
                                      <p:cBhvr>
                                        <p:cTn id="14" dur="1500" fill="hold"/>
                                        <p:tgtEl>
                                          <p:spTgt spid="16"/>
                                        </p:tgtEl>
                                        <p:attrNameLst>
                                          <p:attrName>ppt_x</p:attrName>
                                        </p:attrNameLst>
                                      </p:cBhvr>
                                      <p:tavLst>
                                        <p:tav tm="0">
                                          <p:val>
                                            <p:strVal val="#ppt_x"/>
                                          </p:val>
                                        </p:tav>
                                        <p:tav tm="100000">
                                          <p:val>
                                            <p:strVal val="#ppt_x"/>
                                          </p:val>
                                        </p:tav>
                                      </p:tavLst>
                                    </p:anim>
                                    <p:anim calcmode="lin" valueType="num">
                                      <p:cBhvr>
                                        <p:cTn id="15"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1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1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1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Recommended Reading</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6309B3-A2E5-4025-8CE5-EBC8461720E9}"/>
              </a:ext>
            </a:extLst>
          </p:cNvPr>
          <p:cNvSpPr txBox="1"/>
          <p:nvPr/>
        </p:nvSpPr>
        <p:spPr>
          <a:xfrm>
            <a:off x="609600" y="1362280"/>
            <a:ext cx="10972800" cy="5078313"/>
          </a:xfrm>
          <a:prstGeom prst="rect">
            <a:avLst/>
          </a:prstGeom>
          <a:noFill/>
        </p:spPr>
        <p:txBody>
          <a:bodyPr wrap="square" rtlCol="0">
            <a:spAutoFit/>
          </a:bodyPr>
          <a:lstStyle/>
          <a:p>
            <a:r>
              <a:rPr lang="en-US" dirty="0"/>
              <a:t>Common Sense Guide to Mitigating Insider Threats, Fifth Edition.</a:t>
            </a:r>
          </a:p>
          <a:p>
            <a:r>
              <a:rPr lang="en-US" dirty="0"/>
              <a:t>Link: https://resources.sei.cmu.edu/asset_files/TechnicalReport/2016_005_001_484758.pdf</a:t>
            </a:r>
          </a:p>
          <a:p>
            <a:endParaRPr lang="en-US" dirty="0"/>
          </a:p>
          <a:p>
            <a:r>
              <a:rPr lang="en-US" dirty="0"/>
              <a:t>PERSEREC. Espionage and Other Compromises of National Security: Case Summaries</a:t>
            </a:r>
          </a:p>
          <a:p>
            <a:r>
              <a:rPr lang="en-US" dirty="0"/>
              <a:t>Link: https://www.dhra.mil/perserec/espionage-cases/</a:t>
            </a:r>
          </a:p>
          <a:p>
            <a:endParaRPr lang="en-US" dirty="0"/>
          </a:p>
          <a:p>
            <a:r>
              <a:rPr lang="en-US" dirty="0"/>
              <a:t>Burkett, R. (2013). An Alternative Framework for Agent Recruitment: From MICE to RASCLS. </a:t>
            </a:r>
          </a:p>
          <a:p>
            <a:r>
              <a:rPr lang="en-US" dirty="0"/>
              <a:t>Link: https://www.cia.gov/library/center-for-the-study-of-intelligence/csi-publications/csi-studies/studies/vol.-57-no.-1-a/vol.-57-no.-1-a-pdfs/Burkett-MICE%20to%20RASCALS.pdf</a:t>
            </a:r>
          </a:p>
          <a:p>
            <a:endParaRPr lang="en-US" dirty="0"/>
          </a:p>
          <a:p>
            <a:r>
              <a:rPr lang="en-US" dirty="0"/>
              <a:t>PERSEREC (1992). Americans Who Spied Against Their Country Since World War II.</a:t>
            </a:r>
          </a:p>
          <a:p>
            <a:r>
              <a:rPr lang="en-US" dirty="0"/>
              <a:t>Link: http://www.all.net/books/iw/www.dss.mil/www.dss.mil/training/tr92005.pdf</a:t>
            </a:r>
          </a:p>
          <a:p>
            <a:endParaRPr lang="en-US" dirty="0"/>
          </a:p>
          <a:p>
            <a:r>
              <a:rPr lang="en-US" dirty="0"/>
              <a:t>United States of America v. Huawei Device Co, Indictment 2:19-cr-00010-RSM (2019). </a:t>
            </a:r>
          </a:p>
          <a:p>
            <a:r>
              <a:rPr lang="en-US" dirty="0"/>
              <a:t>Link: https://www.documentcloud.org/documents/5698470-Huawei-Indictment.html</a:t>
            </a:r>
          </a:p>
          <a:p>
            <a:endParaRPr lang="en-US" dirty="0"/>
          </a:p>
          <a:p>
            <a:r>
              <a:rPr lang="en-US" dirty="0"/>
              <a:t>Charney, D. (2014). True Psychology of the Insider Spy.</a:t>
            </a:r>
          </a:p>
          <a:p>
            <a:r>
              <a:rPr lang="en-US" dirty="0"/>
              <a:t>Link: https://noir4usa.org/wp-content/uploads/2014/07/NOIR-White-Paper-17JUL14.pdf</a:t>
            </a:r>
          </a:p>
        </p:txBody>
      </p:sp>
    </p:spTree>
    <p:extLst>
      <p:ext uri="{BB962C8B-B14F-4D97-AF65-F5344CB8AC3E}">
        <p14:creationId xmlns:p14="http://schemas.microsoft.com/office/powerpoint/2010/main" val="820252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6309B3-A2E5-4025-8CE5-EBC8461720E9}"/>
              </a:ext>
            </a:extLst>
          </p:cNvPr>
          <p:cNvSpPr txBox="1"/>
          <p:nvPr/>
        </p:nvSpPr>
        <p:spPr>
          <a:xfrm>
            <a:off x="0" y="1324180"/>
            <a:ext cx="12192000" cy="2923877"/>
          </a:xfrm>
          <a:prstGeom prst="rect">
            <a:avLst/>
          </a:prstGeom>
          <a:noFill/>
        </p:spPr>
        <p:txBody>
          <a:bodyPr wrap="square" rtlCol="0">
            <a:spAutoFit/>
          </a:bodyPr>
          <a:lstStyle/>
          <a:p>
            <a:pPr algn="ctr"/>
            <a:endParaRPr lang="en-US" sz="3200" dirty="0"/>
          </a:p>
          <a:p>
            <a:pPr algn="ctr"/>
            <a:endParaRPr lang="en-US" sz="3200" dirty="0"/>
          </a:p>
          <a:p>
            <a:pPr algn="ctr"/>
            <a:r>
              <a:rPr lang="en-US" sz="3200" dirty="0"/>
              <a:t>Anonymous Survey Link:</a:t>
            </a:r>
          </a:p>
          <a:p>
            <a:pPr algn="ctr"/>
            <a:endParaRPr lang="en-US" sz="2000" dirty="0"/>
          </a:p>
          <a:p>
            <a:pPr algn="ctr"/>
            <a:r>
              <a:rPr lang="en-US" sz="3400" b="1" dirty="0"/>
              <a:t>https://una.co1.qualtrics.com/jfe/form/SV_eJ4cSUBJeYdtzEx</a:t>
            </a:r>
          </a:p>
          <a:p>
            <a:pPr algn="ctr"/>
            <a:endParaRPr lang="en-US" sz="3200" dirty="0"/>
          </a:p>
        </p:txBody>
      </p:sp>
    </p:spTree>
    <p:extLst>
      <p:ext uri="{BB962C8B-B14F-4D97-AF65-F5344CB8AC3E}">
        <p14:creationId xmlns:p14="http://schemas.microsoft.com/office/powerpoint/2010/main" val="33445210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9" presetClass="entr" presetSubtype="0" fill="hold" grpId="0" nodeType="withEffect">
                                  <p:stCondLst>
                                    <p:cond delay="125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p:cNvSpPr txBox="1"/>
          <p:nvPr/>
        </p:nvSpPr>
        <p:spPr>
          <a:xfrm>
            <a:off x="0" y="519286"/>
            <a:ext cx="12192000" cy="5909310"/>
          </a:xfrm>
          <a:prstGeom prst="rect">
            <a:avLst/>
          </a:prstGeom>
          <a:noFill/>
          <a:ln>
            <a:noFill/>
          </a:ln>
        </p:spPr>
        <p:txBody>
          <a:bodyPr wrap="square" rtlCol="0">
            <a:spAutoFit/>
          </a:bodyPr>
          <a:lstStyle/>
          <a:p>
            <a:pPr algn="ctr"/>
            <a:r>
              <a:rPr lang="en-US" sz="5400" b="1" dirty="0">
                <a:latin typeface="Cambria" panose="02040503050406030204" pitchFamily="18" charset="0"/>
              </a:rPr>
              <a:t>The End </a:t>
            </a:r>
          </a:p>
          <a:p>
            <a:pPr algn="ctr"/>
            <a:endParaRPr lang="en-US" sz="5400" b="1" dirty="0">
              <a:latin typeface="Cambria" panose="02040503050406030204" pitchFamily="18" charset="0"/>
            </a:endParaRPr>
          </a:p>
          <a:p>
            <a:pPr algn="ctr"/>
            <a:endParaRPr lang="en-US" sz="5400" b="1" dirty="0">
              <a:latin typeface="Cambria" panose="02040503050406030204" pitchFamily="18" charset="0"/>
            </a:endParaRPr>
          </a:p>
          <a:p>
            <a:pPr algn="ctr"/>
            <a:endParaRPr lang="en-US" sz="5400" b="1" dirty="0">
              <a:latin typeface="Cambria" panose="02040503050406030204" pitchFamily="18" charset="0"/>
            </a:endParaRPr>
          </a:p>
          <a:p>
            <a:pPr algn="ctr"/>
            <a:endParaRPr lang="en-US" sz="5400" b="1" dirty="0">
              <a:latin typeface="Cambria" panose="02040503050406030204" pitchFamily="18" charset="0"/>
            </a:endParaRPr>
          </a:p>
          <a:p>
            <a:pPr algn="ctr"/>
            <a:r>
              <a:rPr lang="en-US" sz="5400" b="1" dirty="0">
                <a:latin typeface="Cambria" panose="02040503050406030204" pitchFamily="18" charset="0"/>
              </a:rPr>
              <a:t>Any</a:t>
            </a:r>
          </a:p>
          <a:p>
            <a:pPr algn="ctr"/>
            <a:r>
              <a:rPr lang="en-US" sz="5400" b="1" dirty="0">
                <a:latin typeface="Cambria" panose="02040503050406030204" pitchFamily="18" charset="0"/>
              </a:rPr>
              <a:t>Questions?</a:t>
            </a:r>
          </a:p>
        </p:txBody>
      </p:sp>
      <p:pic>
        <p:nvPicPr>
          <p:cNvPr id="3" name="Picture 2">
            <a:extLst>
              <a:ext uri="{FF2B5EF4-FFF2-40B4-BE49-F238E27FC236}">
                <a16:creationId xmlns:a16="http://schemas.microsoft.com/office/drawing/2014/main" id="{4A27D8ED-7512-472B-8E24-3728192E9A89}"/>
              </a:ext>
            </a:extLst>
          </p:cNvPr>
          <p:cNvPicPr>
            <a:picLocks noChangeAspect="1"/>
          </p:cNvPicPr>
          <p:nvPr/>
        </p:nvPicPr>
        <p:blipFill>
          <a:blip r:embed="rId2"/>
          <a:stretch>
            <a:fillRect/>
          </a:stretch>
        </p:blipFill>
        <p:spPr>
          <a:xfrm>
            <a:off x="4972050" y="1495630"/>
            <a:ext cx="2247900" cy="3105150"/>
          </a:xfrm>
          <a:prstGeom prst="rect">
            <a:avLst/>
          </a:prstGeom>
          <a:ln w="19050">
            <a:solidFill>
              <a:schemeClr val="tx1"/>
            </a:solidFill>
          </a:ln>
        </p:spPr>
      </p:pic>
    </p:spTree>
    <p:extLst>
      <p:ext uri="{BB962C8B-B14F-4D97-AF65-F5344CB8AC3E}">
        <p14:creationId xmlns:p14="http://schemas.microsoft.com/office/powerpoint/2010/main" val="1447152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2626867" y="3167063"/>
            <a:ext cx="4643144" cy="523874"/>
          </a:xfrm>
          <a:prstGeom prst="downArrowCallou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Personal</a:t>
            </a:r>
          </a:p>
        </p:txBody>
      </p:sp>
      <p:sp>
        <p:nvSpPr>
          <p:cNvPr id="22" name="Rectangle 21"/>
          <p:cNvSpPr/>
          <p:nvPr/>
        </p:nvSpPr>
        <p:spPr>
          <a:xfrm>
            <a:off x="5078330" y="3791903"/>
            <a:ext cx="2191681" cy="4849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Ideology</a:t>
            </a:r>
          </a:p>
        </p:txBody>
      </p:sp>
      <p:sp>
        <p:nvSpPr>
          <p:cNvPr id="23" name="Rectangle 22"/>
          <p:cNvSpPr/>
          <p:nvPr/>
        </p:nvSpPr>
        <p:spPr>
          <a:xfrm>
            <a:off x="2626867" y="3791903"/>
            <a:ext cx="2191681" cy="4849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Money</a:t>
            </a:r>
          </a:p>
        </p:txBody>
      </p:sp>
      <p:sp>
        <p:nvSpPr>
          <p:cNvPr id="25" name="Rectangle 24"/>
          <p:cNvSpPr/>
          <p:nvPr/>
        </p:nvSpPr>
        <p:spPr>
          <a:xfrm>
            <a:off x="3852598" y="5518648"/>
            <a:ext cx="2191681" cy="4849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Connections</a:t>
            </a:r>
          </a:p>
        </p:txBody>
      </p:sp>
      <p:sp>
        <p:nvSpPr>
          <p:cNvPr id="30" name="Rectangle 29"/>
          <p:cNvSpPr/>
          <p:nvPr/>
        </p:nvSpPr>
        <p:spPr>
          <a:xfrm>
            <a:off x="5078328" y="4932723"/>
            <a:ext cx="2191681" cy="4849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Sexual Activity</a:t>
            </a:r>
          </a:p>
        </p:txBody>
      </p:sp>
      <p:sp>
        <p:nvSpPr>
          <p:cNvPr id="31" name="Rectangle 30"/>
          <p:cNvSpPr/>
          <p:nvPr/>
        </p:nvSpPr>
        <p:spPr>
          <a:xfrm>
            <a:off x="2626867" y="4932725"/>
            <a:ext cx="2191681" cy="4849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Nationalism</a:t>
            </a:r>
          </a:p>
        </p:txBody>
      </p:sp>
      <p:sp>
        <p:nvSpPr>
          <p:cNvPr id="32" name="Rectangle 31"/>
          <p:cNvSpPr/>
          <p:nvPr/>
        </p:nvSpPr>
        <p:spPr>
          <a:xfrm>
            <a:off x="5078329" y="4362313"/>
            <a:ext cx="2191681" cy="4849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Ego</a:t>
            </a:r>
          </a:p>
        </p:txBody>
      </p:sp>
      <p:sp>
        <p:nvSpPr>
          <p:cNvPr id="33" name="Rectangle 32"/>
          <p:cNvSpPr/>
          <p:nvPr/>
        </p:nvSpPr>
        <p:spPr>
          <a:xfrm>
            <a:off x="2626867" y="4362583"/>
            <a:ext cx="2191681" cy="4849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Conscience</a:t>
            </a:r>
          </a:p>
        </p:txBody>
      </p:sp>
      <p:sp>
        <p:nvSpPr>
          <p:cNvPr id="34" name="Down Arrow Callout 33"/>
          <p:cNvSpPr/>
          <p:nvPr/>
        </p:nvSpPr>
        <p:spPr>
          <a:xfrm>
            <a:off x="7529793" y="3167063"/>
            <a:ext cx="2191681" cy="523874"/>
          </a:xfrm>
          <a:prstGeom prst="downArrowCallou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Work</a:t>
            </a:r>
          </a:p>
        </p:txBody>
      </p:sp>
      <p:sp>
        <p:nvSpPr>
          <p:cNvPr id="35" name="Rectangle 34"/>
          <p:cNvSpPr/>
          <p:nvPr/>
        </p:nvSpPr>
        <p:spPr>
          <a:xfrm>
            <a:off x="7529793" y="4362314"/>
            <a:ext cx="2191681" cy="48495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Violations</a:t>
            </a:r>
          </a:p>
        </p:txBody>
      </p:sp>
      <p:sp>
        <p:nvSpPr>
          <p:cNvPr id="36" name="Rectangle 35"/>
          <p:cNvSpPr/>
          <p:nvPr/>
        </p:nvSpPr>
        <p:spPr>
          <a:xfrm>
            <a:off x="7529793" y="3791903"/>
            <a:ext cx="2191681" cy="48495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Performance</a:t>
            </a:r>
          </a:p>
        </p:txBody>
      </p:sp>
      <p:sp>
        <p:nvSpPr>
          <p:cNvPr id="37" name="Rectangle 36"/>
          <p:cNvSpPr/>
          <p:nvPr/>
        </p:nvSpPr>
        <p:spPr>
          <a:xfrm>
            <a:off x="7529793" y="4932725"/>
            <a:ext cx="2191681" cy="48495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Security Weakness</a:t>
            </a:r>
          </a:p>
        </p:txBody>
      </p:sp>
      <p:pic>
        <p:nvPicPr>
          <p:cNvPr id="24" name="Picture 23"/>
          <p:cNvPicPr>
            <a:picLocks noChangeAspect="1"/>
          </p:cNvPicPr>
          <p:nvPr/>
        </p:nvPicPr>
        <p:blipFill>
          <a:blip r:embed="rId2">
            <a:clrChange>
              <a:clrFrom>
                <a:srgbClr val="FFFFFF"/>
              </a:clrFrom>
              <a:clrTo>
                <a:srgbClr val="FFFFFF">
                  <a:alpha val="0"/>
                </a:srgbClr>
              </a:clrTo>
            </a:clrChange>
          </a:blip>
          <a:stretch>
            <a:fillRect/>
          </a:stretch>
        </p:blipFill>
        <p:spPr>
          <a:xfrm rot="2673352">
            <a:off x="-4797613" y="-317988"/>
            <a:ext cx="3987280" cy="4389120"/>
          </a:xfrm>
          <a:prstGeom prst="rect">
            <a:avLst/>
          </a:prstGeom>
          <a:effectLst>
            <a:softEdge rad="31750"/>
          </a:effec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51431">
            <a:off x="-7115572" y="574195"/>
            <a:ext cx="4239490" cy="155448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51431">
            <a:off x="-7067654" y="1028478"/>
            <a:ext cx="4239490" cy="1554480"/>
          </a:xfrm>
          <a:prstGeom prst="rect">
            <a:avLst/>
          </a:prstGeom>
        </p:spPr>
      </p:pic>
      <p:pic>
        <p:nvPicPr>
          <p:cNvPr id="28" name="Picture 2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29492" flipH="1">
            <a:off x="-1138268" y="841696"/>
            <a:ext cx="1009650" cy="1190625"/>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761594">
            <a:off x="-3060039" y="277314"/>
            <a:ext cx="1576980" cy="2194560"/>
          </a:xfrm>
          <a:prstGeom prst="rect">
            <a:avLst/>
          </a:prstGeom>
        </p:spPr>
      </p:pic>
      <p:sp>
        <p:nvSpPr>
          <p:cNvPr id="42" name="Rectangle 41"/>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Personal and Work Risk Categories</a:t>
            </a:r>
          </a:p>
        </p:txBody>
      </p:sp>
      <p:sp>
        <p:nvSpPr>
          <p:cNvPr id="44" name="Right Triangle 43"/>
          <p:cNvSpPr/>
          <p:nvPr/>
        </p:nvSpPr>
        <p:spPr>
          <a:xfrm rot="16200000">
            <a:off x="11857049" y="6527204"/>
            <a:ext cx="313458" cy="349407"/>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19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0 L 0 0 C 0.03086 -0.01829 0.00638 -0.00695 0.04935 -0.01412 C 0.05274 -0.01458 0.05599 -0.01644 0.05925 -0.01759 C 0.06198 -0.01875 0.06446 -0.02107 0.06719 -0.02107 L 0.2862 -0.02454 L 0.34727 -0.03171 C 0.36029 -0.03935 0.34688 -0.03218 0.37097 -0.03866 C 0.41537 -0.05046 0.37006 -0.0419 0.41433 -0.04908 C 0.44232 -0.06019 0.4319 -0.05787 0.47162 -0.05972 L 0.58998 -0.0632 C 0.81537 -0.08982 0.65938 -0.07269 1.21563 -0.0632 C 1.2237 -0.06296 1.23138 -0.05718 1.23933 -0.05625 C 1.26237 -0.05347 1.28542 -0.05394 1.30847 -0.05278 C 1.40573 -0.03982 1.36459 -0.04329 1.51563 -0.04213 L 1.80977 -0.04213 " pathEditMode="relative" ptsTypes="AAAAAAAAAAAAAAAA">
                                      <p:cBhvr>
                                        <p:cTn id="6" dur="12000" fill="hold"/>
                                        <p:tgtEl>
                                          <p:spTgt spid="2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 0 C 0.03086 -0.01829 0.00638 -0.00695 0.04935 -0.01412 C 0.05274 -0.01458 0.05599 -0.01644 0.05925 -0.01759 C 0.06198 -0.01875 0.06446 -0.02107 0.06719 -0.02107 L 0.2862 -0.02454 L 0.34727 -0.03171 C 0.36029 -0.03935 0.34688 -0.03218 0.37097 -0.03866 C 0.41537 -0.05046 0.37006 -0.0419 0.41433 -0.04908 C 0.44232 -0.06019 0.4319 -0.05787 0.47162 -0.05972 L 0.58998 -0.0632 C 0.81537 -0.08982 0.65938 -0.07269 1.21563 -0.0632 C 1.2237 -0.06296 1.23138 -0.05718 1.23933 -0.05625 C 1.26237 -0.05347 1.28542 -0.05394 1.30847 -0.05278 C 1.40573 -0.03982 1.36459 -0.04329 1.51563 -0.04213 L 1.80977 -0.04213 " pathEditMode="relative" ptsTypes="AAAAAAAAAAAAAAAA">
                                      <p:cBhvr>
                                        <p:cTn id="8" dur="12000" fill="hold"/>
                                        <p:tgtEl>
                                          <p:spTgt spid="2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3086 -0.01829 0.00638 -0.00695 0.04935 -0.01412 C 0.05274 -0.01458 0.05599 -0.01644 0.05925 -0.01759 C 0.06198 -0.01875 0.06446 -0.02107 0.06719 -0.02107 L 0.2862 -0.02454 L 0.34727 -0.03171 C 0.36029 -0.03935 0.34688 -0.03218 0.37097 -0.03866 C 0.41537 -0.05046 0.37006 -0.0419 0.41433 -0.04908 C 0.44232 -0.06019 0.4319 -0.05787 0.47162 -0.05972 L 0.58998 -0.0632 C 0.81537 -0.08982 0.65938 -0.07269 1.21563 -0.0632 C 1.2237 -0.06296 1.23138 -0.05718 1.23933 -0.05625 C 1.26237 -0.05347 1.28542 -0.05394 1.30847 -0.05278 C 1.40573 -0.03982 1.36459 -0.04329 1.51563 -0.04213 L 1.80977 -0.04213 " pathEditMode="relative" ptsTypes="AAAAAAAAAAAAAAAA">
                                      <p:cBhvr>
                                        <p:cTn id="10" dur="12000" fill="hold"/>
                                        <p:tgtEl>
                                          <p:spTgt spid="28"/>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3086 -0.01829 0.00638 -0.00695 0.04935 -0.01412 C 0.05274 -0.01458 0.05599 -0.01644 0.05925 -0.01759 C 0.06198 -0.01875 0.06446 -0.02107 0.06719 -0.02107 L 0.2862 -0.02454 L 0.34727 -0.03171 C 0.36029 -0.03935 0.34688 -0.03218 0.37097 -0.03866 C 0.41537 -0.05046 0.37006 -0.0419 0.41433 -0.04908 C 0.44232 -0.06019 0.4319 -0.05787 0.47162 -0.05972 L 0.58998 -0.0632 C 0.81537 -0.08982 0.65938 -0.07269 1.21563 -0.0632 C 1.2237 -0.06296 1.23138 -0.05718 1.23933 -0.05625 C 1.26237 -0.05347 1.28542 -0.05394 1.30847 -0.05278 C 1.40573 -0.03982 1.36459 -0.04329 1.51563 -0.04213 L 1.80977 -0.04213 " pathEditMode="relative" ptsTypes="AAAAAAAAAAAAAAAA">
                                      <p:cBhvr>
                                        <p:cTn id="12" dur="12000" fill="hold"/>
                                        <p:tgtEl>
                                          <p:spTgt spid="2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3086 -0.01829 0.00638 -0.00695 0.04935 -0.01412 C 0.05274 -0.01458 0.05599 -0.01644 0.05925 -0.01759 C 0.06198 -0.01875 0.06446 -0.02107 0.06719 -0.02107 L 0.2862 -0.02454 L 0.34727 -0.03171 C 0.36029 -0.03935 0.34688 -0.03218 0.37097 -0.03866 C 0.41537 -0.05046 0.37006 -0.0419 0.41433 -0.04908 C 0.44232 -0.06019 0.4319 -0.05787 0.47162 -0.05972 L 0.58998 -0.0632 C 0.81537 -0.08982 0.65938 -0.07269 1.21563 -0.0632 C 1.2237 -0.06296 1.23138 -0.05718 1.23933 -0.05625 C 1.26237 -0.05347 1.28542 -0.05394 1.30847 -0.05278 C 1.40573 -0.03982 1.36459 -0.04329 1.51563 -0.04213 L 1.80977 -0.04213 " pathEditMode="relative" ptsTypes="AAAAAAAAAAAAAAAA">
                                      <p:cBhvr>
                                        <p:cTn id="14" dur="12000" fill="hold"/>
                                        <p:tgtEl>
                                          <p:spTgt spid="24"/>
                                        </p:tgtEl>
                                        <p:attrNameLst>
                                          <p:attrName>ppt_x</p:attrName>
                                          <p:attrName>ppt_y</p:attrName>
                                        </p:attrNameLst>
                                      </p:cBhvr>
                                    </p:animMotion>
                                  </p:childTnLst>
                                </p:cTn>
                              </p:par>
                              <p:par>
                                <p:cTn id="15" presetID="26" presetClass="emph" presetSubtype="0" repeatCount="60000" fill="hold" nodeType="withEffect">
                                  <p:stCondLst>
                                    <p:cond delay="0"/>
                                  </p:stCondLst>
                                  <p:childTnLst>
                                    <p:animEffect transition="out" filter="fade">
                                      <p:cBhvr>
                                        <p:cTn id="16" dur="200" tmFilter="0, 0; .2, .5; .8, .5; 1, 0"/>
                                        <p:tgtEl>
                                          <p:spTgt spid="27"/>
                                        </p:tgtEl>
                                      </p:cBhvr>
                                    </p:animEffect>
                                    <p:animScale>
                                      <p:cBhvr>
                                        <p:cTn id="17" dur="100" autoRev="1" fill="hold"/>
                                        <p:tgtEl>
                                          <p:spTgt spid="27"/>
                                        </p:tgtEl>
                                      </p:cBhvr>
                                      <p:by x="105000" y="105000"/>
                                    </p:animScale>
                                  </p:childTnLst>
                                </p:cTn>
                              </p:par>
                              <p:par>
                                <p:cTn id="18" presetID="26" presetClass="emph" presetSubtype="0" repeatCount="60000" fill="hold" nodeType="withEffect">
                                  <p:stCondLst>
                                    <p:cond delay="100"/>
                                  </p:stCondLst>
                                  <p:childTnLst>
                                    <p:animEffect transition="out" filter="fade">
                                      <p:cBhvr>
                                        <p:cTn id="19" dur="200" tmFilter="0, 0; .2, .5; .8, .5; 1, 0"/>
                                        <p:tgtEl>
                                          <p:spTgt spid="26"/>
                                        </p:tgtEl>
                                      </p:cBhvr>
                                    </p:animEffect>
                                    <p:animScale>
                                      <p:cBhvr>
                                        <p:cTn id="20" dur="100" autoRev="1" fill="hold"/>
                                        <p:tgtEl>
                                          <p:spTgt spid="26"/>
                                        </p:tgtEl>
                                      </p:cBhvr>
                                      <p:by x="105000" y="105000"/>
                                    </p:animScale>
                                  </p:childTnLst>
                                </p:cTn>
                              </p:par>
                              <p:par>
                                <p:cTn id="21" presetID="47" presetClass="entr" presetSubtype="0" fill="hold" grpId="0" nodeType="withEffect">
                                  <p:stCondLst>
                                    <p:cond delay="4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50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50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575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7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65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725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550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625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700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775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par>
                                <p:cTn id="81" presetID="22" presetClass="entr" presetSubtype="8" fill="hold" grpId="0" nodeType="withEffect">
                                  <p:stCondLst>
                                    <p:cond delay="300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750"/>
                                        <p:tgtEl>
                                          <p:spTgt spid="42"/>
                                        </p:tgtEl>
                                      </p:cBhvr>
                                    </p:animEffect>
                                  </p:childTnLst>
                                </p:cTn>
                              </p:par>
                            </p:childTnLst>
                          </p:cTn>
                        </p:par>
                        <p:par>
                          <p:cTn id="84" fill="hold">
                            <p:stCondLst>
                              <p:cond delay="12100"/>
                            </p:stCondLst>
                            <p:childTnLst>
                              <p:par>
                                <p:cTn id="85" presetID="1" presetClass="entr" presetSubtype="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5" grpId="0" animBg="1"/>
      <p:bldP spid="30" grpId="0" animBg="1"/>
      <p:bldP spid="31" grpId="0" animBg="1"/>
      <p:bldP spid="32" grpId="0" animBg="1"/>
      <p:bldP spid="33" grpId="0" animBg="1"/>
      <p:bldP spid="34" grpId="0" animBg="1"/>
      <p:bldP spid="35" grpId="0" animBg="1"/>
      <p:bldP spid="36" grpId="0" animBg="1"/>
      <p:bldP spid="37" grpId="0" animBg="1"/>
      <p:bldP spid="42" grpId="0"/>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Personal and Work Risk Categories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1057274" y="1219627"/>
            <a:ext cx="10077452" cy="1015663"/>
          </a:xfrm>
          <a:prstGeom prst="rect">
            <a:avLst/>
          </a:prstGeom>
        </p:spPr>
        <p:txBody>
          <a:bodyPr wrap="square">
            <a:spAutoFit/>
          </a:bodyPr>
          <a:lstStyle/>
          <a:p>
            <a:pPr algn="just"/>
            <a:r>
              <a:rPr lang="en-US" sz="2400" b="1" dirty="0"/>
              <a:t>MONEY</a:t>
            </a:r>
            <a:r>
              <a:rPr lang="en-US" dirty="0"/>
              <a:t>. Issues related to financial problems including debts, foreclosures, forced garnishments, or withholdings due to violations. Also includes instances of extravagant spending or purchases beyond current economic ability which could indicate suspicious financial gains.</a:t>
            </a:r>
          </a:p>
        </p:txBody>
      </p:sp>
      <p:sp>
        <p:nvSpPr>
          <p:cNvPr id="10" name="Rectangle 9"/>
          <p:cNvSpPr/>
          <p:nvPr/>
        </p:nvSpPr>
        <p:spPr>
          <a:xfrm>
            <a:off x="1057274" y="2454538"/>
            <a:ext cx="10077452" cy="738664"/>
          </a:xfrm>
          <a:prstGeom prst="rect">
            <a:avLst/>
          </a:prstGeom>
        </p:spPr>
        <p:txBody>
          <a:bodyPr wrap="square">
            <a:spAutoFit/>
          </a:bodyPr>
          <a:lstStyle/>
          <a:p>
            <a:pPr lvl="0" algn="just"/>
            <a:r>
              <a:rPr lang="en-US" sz="2400" b="1" dirty="0">
                <a:solidFill>
                  <a:prstClr val="black"/>
                </a:solidFill>
              </a:rPr>
              <a:t>IDEOLOGY</a:t>
            </a:r>
            <a:r>
              <a:rPr lang="en-US" dirty="0">
                <a:solidFill>
                  <a:prstClr val="black"/>
                </a:solidFill>
              </a:rPr>
              <a:t>. Political, religious, or personal beliefs where there is a potential for conflict between an individual’s ideology and the actions or activities of the organization .</a:t>
            </a:r>
          </a:p>
        </p:txBody>
      </p:sp>
      <p:sp>
        <p:nvSpPr>
          <p:cNvPr id="12" name="Rectangle 11"/>
          <p:cNvSpPr/>
          <p:nvPr/>
        </p:nvSpPr>
        <p:spPr>
          <a:xfrm>
            <a:off x="1057274" y="3412450"/>
            <a:ext cx="10077452" cy="738664"/>
          </a:xfrm>
          <a:prstGeom prst="rect">
            <a:avLst/>
          </a:prstGeom>
        </p:spPr>
        <p:txBody>
          <a:bodyPr wrap="square">
            <a:spAutoFit/>
          </a:bodyPr>
          <a:lstStyle/>
          <a:p>
            <a:pPr lvl="0" algn="just"/>
            <a:r>
              <a:rPr lang="en-US" sz="2400" b="1" dirty="0">
                <a:solidFill>
                  <a:prstClr val="black"/>
                </a:solidFill>
              </a:rPr>
              <a:t>CONSCIENCE</a:t>
            </a:r>
            <a:r>
              <a:rPr lang="en-US" dirty="0">
                <a:solidFill>
                  <a:prstClr val="black"/>
                </a:solidFill>
              </a:rPr>
              <a:t>. Ethical or moral concerns regarding organization activities or products, as well as government contracts the organization may support . </a:t>
            </a:r>
          </a:p>
        </p:txBody>
      </p:sp>
      <p:sp>
        <p:nvSpPr>
          <p:cNvPr id="9" name="Rectangle 8">
            <a:extLst>
              <a:ext uri="{FF2B5EF4-FFF2-40B4-BE49-F238E27FC236}">
                <a16:creationId xmlns:a16="http://schemas.microsoft.com/office/drawing/2014/main" id="{7E951901-BC43-406A-B8A1-D2DEC214859C}"/>
              </a:ext>
            </a:extLst>
          </p:cNvPr>
          <p:cNvSpPr/>
          <p:nvPr/>
        </p:nvSpPr>
        <p:spPr>
          <a:xfrm>
            <a:off x="1057274" y="4370362"/>
            <a:ext cx="10077452" cy="1015663"/>
          </a:xfrm>
          <a:prstGeom prst="rect">
            <a:avLst/>
          </a:prstGeom>
        </p:spPr>
        <p:txBody>
          <a:bodyPr wrap="square">
            <a:spAutoFit/>
          </a:bodyPr>
          <a:lstStyle/>
          <a:p>
            <a:pPr lvl="0" algn="just"/>
            <a:r>
              <a:rPr lang="en-US" sz="2400" b="1" dirty="0">
                <a:solidFill>
                  <a:prstClr val="black"/>
                </a:solidFill>
              </a:rPr>
              <a:t>EGO</a:t>
            </a:r>
            <a:r>
              <a:rPr lang="en-US" dirty="0">
                <a:solidFill>
                  <a:prstClr val="black"/>
                </a:solidFill>
              </a:rPr>
              <a:t>. Feelings of self-importance which may lead to issues of an interpersonal or legal nature. This covers individuals that believe that they are superior to other people and should receive favored treatment or the belief that they are above the law or that certain rules should not apply to them. </a:t>
            </a:r>
          </a:p>
        </p:txBody>
      </p:sp>
      <p:sp>
        <p:nvSpPr>
          <p:cNvPr id="14" name="Rectangle 13">
            <a:extLst>
              <a:ext uri="{FF2B5EF4-FFF2-40B4-BE49-F238E27FC236}">
                <a16:creationId xmlns:a16="http://schemas.microsoft.com/office/drawing/2014/main" id="{1AAF58F7-7103-43EA-AA5A-8CCCD81F3935}"/>
              </a:ext>
            </a:extLst>
          </p:cNvPr>
          <p:cNvSpPr/>
          <p:nvPr/>
        </p:nvSpPr>
        <p:spPr>
          <a:xfrm>
            <a:off x="1057274" y="5605273"/>
            <a:ext cx="10077452" cy="738664"/>
          </a:xfrm>
          <a:prstGeom prst="rect">
            <a:avLst/>
          </a:prstGeom>
        </p:spPr>
        <p:txBody>
          <a:bodyPr wrap="square">
            <a:spAutoFit/>
          </a:bodyPr>
          <a:lstStyle/>
          <a:p>
            <a:pPr lvl="0" algn="just"/>
            <a:r>
              <a:rPr lang="en-US" sz="2400" b="1" dirty="0">
                <a:solidFill>
                  <a:prstClr val="black"/>
                </a:solidFill>
              </a:rPr>
              <a:t>NATIONALISM</a:t>
            </a:r>
            <a:r>
              <a:rPr lang="en-US" dirty="0">
                <a:solidFill>
                  <a:prstClr val="black"/>
                </a:solidFill>
              </a:rPr>
              <a:t>. Commitment or belief in another country or government which may increase the risk that they could take actions which directly benefit that country .</a:t>
            </a:r>
          </a:p>
        </p:txBody>
      </p:sp>
    </p:spTree>
    <p:extLst>
      <p:ext uri="{BB962C8B-B14F-4D97-AF65-F5344CB8AC3E}">
        <p14:creationId xmlns:p14="http://schemas.microsoft.com/office/powerpoint/2010/main" val="27537464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1057274" y="1219627"/>
            <a:ext cx="10077452" cy="738664"/>
          </a:xfrm>
          <a:prstGeom prst="rect">
            <a:avLst/>
          </a:prstGeom>
        </p:spPr>
        <p:txBody>
          <a:bodyPr wrap="square">
            <a:spAutoFit/>
          </a:bodyPr>
          <a:lstStyle/>
          <a:p>
            <a:pPr lvl="0" algn="just"/>
            <a:r>
              <a:rPr lang="en-US" sz="2400" b="1" dirty="0">
                <a:solidFill>
                  <a:prstClr val="black"/>
                </a:solidFill>
              </a:rPr>
              <a:t>SEXUAL ACTIVITY</a:t>
            </a:r>
            <a:r>
              <a:rPr lang="en-US" dirty="0">
                <a:solidFill>
                  <a:prstClr val="black"/>
                </a:solidFill>
              </a:rPr>
              <a:t>. Risk of manipulation or compromise due to their sexual activity or lifestyle; focused on when such activity is concealed or if the individual feels it is of an embarrassing nature .</a:t>
            </a:r>
          </a:p>
        </p:txBody>
      </p:sp>
      <p:sp>
        <p:nvSpPr>
          <p:cNvPr id="12" name="Rectangle 11">
            <a:extLst>
              <a:ext uri="{FF2B5EF4-FFF2-40B4-BE49-F238E27FC236}">
                <a16:creationId xmlns:a16="http://schemas.microsoft.com/office/drawing/2014/main" id="{D94D7B97-95C0-4F1D-A76A-3EB571DA99F8}"/>
              </a:ext>
            </a:extLst>
          </p:cNvPr>
          <p:cNvSpPr/>
          <p:nvPr/>
        </p:nvSpPr>
        <p:spPr>
          <a:xfrm>
            <a:off x="990599" y="2177539"/>
            <a:ext cx="10077452" cy="738664"/>
          </a:xfrm>
          <a:prstGeom prst="rect">
            <a:avLst/>
          </a:prstGeom>
        </p:spPr>
        <p:txBody>
          <a:bodyPr wrap="square">
            <a:spAutoFit/>
          </a:bodyPr>
          <a:lstStyle/>
          <a:p>
            <a:pPr lvl="0" algn="just"/>
            <a:r>
              <a:rPr lang="en-US" sz="2400" b="1" dirty="0">
                <a:solidFill>
                  <a:prstClr val="black"/>
                </a:solidFill>
              </a:rPr>
              <a:t>CONNECTIONS</a:t>
            </a:r>
            <a:r>
              <a:rPr lang="en-US" dirty="0">
                <a:solidFill>
                  <a:prstClr val="black"/>
                </a:solidFill>
              </a:rPr>
              <a:t>. Personal relationships with other individuals that work for competing companies or have ties to foreign countries .</a:t>
            </a:r>
          </a:p>
        </p:txBody>
      </p:sp>
      <p:sp>
        <p:nvSpPr>
          <p:cNvPr id="16" name="Rectangle 15">
            <a:extLst>
              <a:ext uri="{FF2B5EF4-FFF2-40B4-BE49-F238E27FC236}">
                <a16:creationId xmlns:a16="http://schemas.microsoft.com/office/drawing/2014/main" id="{E42A1F16-9091-4E5D-9893-F8024463F394}"/>
              </a:ext>
            </a:extLst>
          </p:cNvPr>
          <p:cNvSpPr/>
          <p:nvPr/>
        </p:nvSpPr>
        <p:spPr>
          <a:xfrm>
            <a:off x="990599" y="3135451"/>
            <a:ext cx="10077452" cy="738664"/>
          </a:xfrm>
          <a:prstGeom prst="rect">
            <a:avLst/>
          </a:prstGeom>
        </p:spPr>
        <p:txBody>
          <a:bodyPr wrap="square">
            <a:spAutoFit/>
          </a:bodyPr>
          <a:lstStyle/>
          <a:p>
            <a:pPr lvl="0" algn="just"/>
            <a:r>
              <a:rPr lang="en-US" sz="2400" b="1" dirty="0">
                <a:solidFill>
                  <a:prstClr val="black"/>
                </a:solidFill>
              </a:rPr>
              <a:t>WORK PERFORMANCE</a:t>
            </a:r>
            <a:r>
              <a:rPr lang="en-US" dirty="0">
                <a:solidFill>
                  <a:prstClr val="black"/>
                </a:solidFill>
              </a:rPr>
              <a:t>. Issues which affect an individual’s performance within a organization, such as an inability to complete goals or meet deadlines which could potentially lead to termination. </a:t>
            </a:r>
          </a:p>
        </p:txBody>
      </p:sp>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Personal and Work Risk Categories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EE22F5-8785-480D-9880-48727463A428}"/>
              </a:ext>
            </a:extLst>
          </p:cNvPr>
          <p:cNvSpPr/>
          <p:nvPr/>
        </p:nvSpPr>
        <p:spPr>
          <a:xfrm>
            <a:off x="990599" y="4093363"/>
            <a:ext cx="10077452" cy="738664"/>
          </a:xfrm>
          <a:prstGeom prst="rect">
            <a:avLst/>
          </a:prstGeom>
        </p:spPr>
        <p:txBody>
          <a:bodyPr wrap="square">
            <a:spAutoFit/>
          </a:bodyPr>
          <a:lstStyle/>
          <a:p>
            <a:pPr lvl="0" algn="just"/>
            <a:r>
              <a:rPr lang="en-US" sz="2400" b="1" dirty="0">
                <a:solidFill>
                  <a:prstClr val="black"/>
                </a:solidFill>
              </a:rPr>
              <a:t>WORK VIOLATIONS</a:t>
            </a:r>
            <a:r>
              <a:rPr lang="en-US" dirty="0">
                <a:solidFill>
                  <a:prstClr val="black"/>
                </a:solidFill>
              </a:rPr>
              <a:t>. Incidents in which an individual violates organization policies or resentment towards the organization.</a:t>
            </a:r>
          </a:p>
        </p:txBody>
      </p:sp>
      <p:sp>
        <p:nvSpPr>
          <p:cNvPr id="18" name="Rectangle 17">
            <a:extLst>
              <a:ext uri="{FF2B5EF4-FFF2-40B4-BE49-F238E27FC236}">
                <a16:creationId xmlns:a16="http://schemas.microsoft.com/office/drawing/2014/main" id="{C803CF15-7313-4C6B-A886-54BF570CC37C}"/>
              </a:ext>
            </a:extLst>
          </p:cNvPr>
          <p:cNvSpPr/>
          <p:nvPr/>
        </p:nvSpPr>
        <p:spPr>
          <a:xfrm>
            <a:off x="990599" y="5051275"/>
            <a:ext cx="10077452" cy="738664"/>
          </a:xfrm>
          <a:prstGeom prst="rect">
            <a:avLst/>
          </a:prstGeom>
        </p:spPr>
        <p:txBody>
          <a:bodyPr wrap="square">
            <a:spAutoFit/>
          </a:bodyPr>
          <a:lstStyle/>
          <a:p>
            <a:pPr lvl="0" algn="just"/>
            <a:r>
              <a:rPr lang="en-US" sz="2400" b="1" dirty="0">
                <a:solidFill>
                  <a:prstClr val="black"/>
                </a:solidFill>
              </a:rPr>
              <a:t>SECURITY WEAKNESS</a:t>
            </a:r>
            <a:r>
              <a:rPr lang="en-US" dirty="0">
                <a:solidFill>
                  <a:prstClr val="black"/>
                </a:solidFill>
              </a:rPr>
              <a:t>. Rating of an individual’s knowledge of security safeguards, their ability to employ them, and their willingness to follow those safeguards.</a:t>
            </a:r>
          </a:p>
        </p:txBody>
      </p:sp>
    </p:spTree>
    <p:extLst>
      <p:ext uri="{BB962C8B-B14F-4D97-AF65-F5344CB8AC3E}">
        <p14:creationId xmlns:p14="http://schemas.microsoft.com/office/powerpoint/2010/main" val="1732883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Risk Categories &amp; Adjudicative Guidelines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7" y="1323635"/>
            <a:ext cx="11361445" cy="4885780"/>
          </a:xfrm>
          <a:prstGeom prst="rect">
            <a:avLst/>
          </a:prstGeom>
        </p:spPr>
      </p:pic>
      <p:sp>
        <p:nvSpPr>
          <p:cNvPr id="4" name="Right Triangle 3">
            <a:extLst>
              <a:ext uri="{FF2B5EF4-FFF2-40B4-BE49-F238E27FC236}">
                <a16:creationId xmlns:a16="http://schemas.microsoft.com/office/drawing/2014/main" id="{D04A8B59-F69A-44F9-9477-461170A2C50B}"/>
              </a:ext>
            </a:extLst>
          </p:cNvPr>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49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Risk Levels and Weighted Calculations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66" y="3539983"/>
            <a:ext cx="2104505" cy="256032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922" y="4065763"/>
            <a:ext cx="2020993" cy="1508760"/>
          </a:xfrm>
          <a:prstGeom prst="rect">
            <a:avLst/>
          </a:prstGeom>
        </p:spPr>
      </p:pic>
      <p:graphicFrame>
        <p:nvGraphicFramePr>
          <p:cNvPr id="18" name="Chart 17"/>
          <p:cNvGraphicFramePr/>
          <p:nvPr>
            <p:extLst/>
          </p:nvPr>
        </p:nvGraphicFramePr>
        <p:xfrm>
          <a:off x="3228263" y="3491291"/>
          <a:ext cx="5563927" cy="3033594"/>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0943" y="4034502"/>
            <a:ext cx="6790114" cy="154612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35532849"/>
              </p:ext>
            </p:extLst>
          </p:nvPr>
        </p:nvGraphicFramePr>
        <p:xfrm>
          <a:off x="1429618" y="1375083"/>
          <a:ext cx="8810022" cy="1737360"/>
        </p:xfrm>
        <a:graphic>
          <a:graphicData uri="http://schemas.openxmlformats.org/drawingml/2006/table">
            <a:tbl>
              <a:tblPr firstRow="1" bandRow="1">
                <a:tableStyleId>{5C22544A-7EE6-4342-B048-85BDC9FD1C3A}</a:tableStyleId>
              </a:tblPr>
              <a:tblGrid>
                <a:gridCol w="1351387">
                  <a:extLst>
                    <a:ext uri="{9D8B030D-6E8A-4147-A177-3AD203B41FA5}">
                      <a16:colId xmlns:a16="http://schemas.microsoft.com/office/drawing/2014/main" val="159842820"/>
                    </a:ext>
                  </a:extLst>
                </a:gridCol>
                <a:gridCol w="1353670">
                  <a:extLst>
                    <a:ext uri="{9D8B030D-6E8A-4147-A177-3AD203B41FA5}">
                      <a16:colId xmlns:a16="http://schemas.microsoft.com/office/drawing/2014/main" val="1781045443"/>
                    </a:ext>
                  </a:extLst>
                </a:gridCol>
                <a:gridCol w="1380565">
                  <a:extLst>
                    <a:ext uri="{9D8B030D-6E8A-4147-A177-3AD203B41FA5}">
                      <a16:colId xmlns:a16="http://schemas.microsoft.com/office/drawing/2014/main" val="3034446857"/>
                    </a:ext>
                  </a:extLst>
                </a:gridCol>
                <a:gridCol w="1389529">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gridCol w="1013012">
                  <a:extLst>
                    <a:ext uri="{9D8B030D-6E8A-4147-A177-3AD203B41FA5}">
                      <a16:colId xmlns:a16="http://schemas.microsoft.com/office/drawing/2014/main" val="1123061847"/>
                    </a:ext>
                  </a:extLst>
                </a:gridCol>
                <a:gridCol w="995082">
                  <a:extLst>
                    <a:ext uri="{9D8B030D-6E8A-4147-A177-3AD203B41FA5}">
                      <a16:colId xmlns:a16="http://schemas.microsoft.com/office/drawing/2014/main" val="2929421878"/>
                    </a:ext>
                  </a:extLst>
                </a:gridCol>
              </a:tblGrid>
              <a:tr h="182880">
                <a:tc>
                  <a:txBody>
                    <a:bodyPr/>
                    <a:lstStyle/>
                    <a:p>
                      <a:pPr algn="ctr"/>
                      <a:endParaRPr lang="en-US" sz="1300" dirty="0">
                        <a:solidFill>
                          <a:schemeClr val="tx1"/>
                        </a:solidFill>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300" dirty="0">
                          <a:solidFill>
                            <a:schemeClr val="tx1"/>
                          </a:solidFill>
                        </a:rPr>
                        <a:t>Risk Categories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US" sz="1300" dirty="0">
                          <a:solidFill>
                            <a:schemeClr val="tx1"/>
                          </a:solidFill>
                        </a:rPr>
                        <a:t>Weighted</a:t>
                      </a:r>
                      <a:r>
                        <a:rPr lang="en-US" sz="1300" baseline="0" dirty="0">
                          <a:solidFill>
                            <a:schemeClr val="tx1"/>
                          </a:solidFill>
                        </a:rPr>
                        <a:t> Total</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83130644"/>
                  </a:ext>
                </a:extLst>
              </a:tr>
              <a:tr h="182880">
                <a:tc>
                  <a:txBody>
                    <a:bodyPr/>
                    <a:lstStyle/>
                    <a:p>
                      <a:pPr algn="ctr"/>
                      <a:r>
                        <a:rPr lang="en-US" sz="1300" dirty="0">
                          <a:solidFill>
                            <a:schemeClr val="tx1"/>
                          </a:solidFill>
                        </a:rPr>
                        <a:t>Employee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Money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Ideology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Conscience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Ego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090504"/>
                  </a:ext>
                </a:extLst>
              </a:tr>
              <a:tr h="182880">
                <a:tc>
                  <a:txBody>
                    <a:bodyPr/>
                    <a:lstStyle/>
                    <a:p>
                      <a:pPr algn="ctr"/>
                      <a:r>
                        <a:rPr lang="en-US" sz="1300" dirty="0">
                          <a:solidFill>
                            <a:schemeClr val="tx1"/>
                          </a:solidFill>
                        </a:rPr>
                        <a:t>John Doe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dirty="0">
                          <a:solidFill>
                            <a:schemeClr val="tx1"/>
                          </a:solidFill>
                        </a:rPr>
                        <a:t>Jane</a:t>
                      </a:r>
                      <a:r>
                        <a:rPr lang="en-US" sz="1300" baseline="0" dirty="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828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29245550"/>
              </p:ext>
            </p:extLst>
          </p:nvPr>
        </p:nvGraphicFramePr>
        <p:xfrm>
          <a:off x="1429618" y="1375083"/>
          <a:ext cx="8810022" cy="1737360"/>
        </p:xfrm>
        <a:graphic>
          <a:graphicData uri="http://schemas.openxmlformats.org/drawingml/2006/table">
            <a:tbl>
              <a:tblPr firstRow="1" bandRow="1">
                <a:tableStyleId>{5C22544A-7EE6-4342-B048-85BDC9FD1C3A}</a:tableStyleId>
              </a:tblPr>
              <a:tblGrid>
                <a:gridCol w="1351387">
                  <a:extLst>
                    <a:ext uri="{9D8B030D-6E8A-4147-A177-3AD203B41FA5}">
                      <a16:colId xmlns:a16="http://schemas.microsoft.com/office/drawing/2014/main" val="159842820"/>
                    </a:ext>
                  </a:extLst>
                </a:gridCol>
                <a:gridCol w="1353670">
                  <a:extLst>
                    <a:ext uri="{9D8B030D-6E8A-4147-A177-3AD203B41FA5}">
                      <a16:colId xmlns:a16="http://schemas.microsoft.com/office/drawing/2014/main" val="1781045443"/>
                    </a:ext>
                  </a:extLst>
                </a:gridCol>
                <a:gridCol w="1380565">
                  <a:extLst>
                    <a:ext uri="{9D8B030D-6E8A-4147-A177-3AD203B41FA5}">
                      <a16:colId xmlns:a16="http://schemas.microsoft.com/office/drawing/2014/main" val="3034446857"/>
                    </a:ext>
                  </a:extLst>
                </a:gridCol>
                <a:gridCol w="1389529">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gridCol w="1013012">
                  <a:extLst>
                    <a:ext uri="{9D8B030D-6E8A-4147-A177-3AD203B41FA5}">
                      <a16:colId xmlns:a16="http://schemas.microsoft.com/office/drawing/2014/main" val="1123061847"/>
                    </a:ext>
                  </a:extLst>
                </a:gridCol>
                <a:gridCol w="995082">
                  <a:extLst>
                    <a:ext uri="{9D8B030D-6E8A-4147-A177-3AD203B41FA5}">
                      <a16:colId xmlns:a16="http://schemas.microsoft.com/office/drawing/2014/main" val="2929421878"/>
                    </a:ext>
                  </a:extLst>
                </a:gridCol>
              </a:tblGrid>
              <a:tr h="182880">
                <a:tc>
                  <a:txBody>
                    <a:bodyPr/>
                    <a:lstStyle/>
                    <a:p>
                      <a:pPr algn="ctr"/>
                      <a:endParaRPr lang="en-US" sz="1300" dirty="0">
                        <a:solidFill>
                          <a:schemeClr val="tx1"/>
                        </a:solidFill>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300" dirty="0">
                          <a:solidFill>
                            <a:schemeClr val="tx1"/>
                          </a:solidFill>
                        </a:rPr>
                        <a:t>Risk Categories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US" sz="1300" dirty="0">
                          <a:solidFill>
                            <a:schemeClr val="tx1"/>
                          </a:solidFill>
                        </a:rPr>
                        <a:t>Weighted</a:t>
                      </a:r>
                      <a:r>
                        <a:rPr lang="en-US" sz="1300" baseline="0" dirty="0">
                          <a:solidFill>
                            <a:schemeClr val="tx1"/>
                          </a:solidFill>
                        </a:rPr>
                        <a:t> Total</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83130644"/>
                  </a:ext>
                </a:extLst>
              </a:tr>
              <a:tr h="182880">
                <a:tc>
                  <a:txBody>
                    <a:bodyPr/>
                    <a:lstStyle/>
                    <a:p>
                      <a:pPr algn="ctr"/>
                      <a:r>
                        <a:rPr lang="en-US" sz="1300">
                          <a:solidFill>
                            <a:schemeClr val="tx1"/>
                          </a:solidFill>
                        </a:rPr>
                        <a:t>Employee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Money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Ideology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Conscience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Ego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090504"/>
                  </a:ext>
                </a:extLst>
              </a:tr>
              <a:tr h="182880">
                <a:tc>
                  <a:txBody>
                    <a:bodyPr/>
                    <a:lstStyle/>
                    <a:p>
                      <a:pPr algn="ctr"/>
                      <a:r>
                        <a:rPr lang="en-US" sz="1300">
                          <a:solidFill>
                            <a:schemeClr val="tx1"/>
                          </a:solidFill>
                        </a:rPr>
                        <a:t>John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a:solidFill>
                            <a:schemeClr val="tx1"/>
                          </a:solidFill>
                        </a:rPr>
                        <a:t>Jane</a:t>
                      </a:r>
                      <a:r>
                        <a:rPr lang="en-US" sz="1300" baseline="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a:t>
                      </a:r>
                      <a:r>
                        <a:rPr lang="en-US" sz="1300" baseline="0" dirty="0" err="1">
                          <a:solidFill>
                            <a:schemeClr val="tx1"/>
                          </a:solidFill>
                        </a:rPr>
                        <a:t>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828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27266300"/>
              </p:ext>
            </p:extLst>
          </p:nvPr>
        </p:nvGraphicFramePr>
        <p:xfrm>
          <a:off x="1429618" y="1375083"/>
          <a:ext cx="8810022" cy="1737360"/>
        </p:xfrm>
        <a:graphic>
          <a:graphicData uri="http://schemas.openxmlformats.org/drawingml/2006/table">
            <a:tbl>
              <a:tblPr firstRow="1" bandRow="1">
                <a:tableStyleId>{5C22544A-7EE6-4342-B048-85BDC9FD1C3A}</a:tableStyleId>
              </a:tblPr>
              <a:tblGrid>
                <a:gridCol w="1351387">
                  <a:extLst>
                    <a:ext uri="{9D8B030D-6E8A-4147-A177-3AD203B41FA5}">
                      <a16:colId xmlns:a16="http://schemas.microsoft.com/office/drawing/2014/main" val="159842820"/>
                    </a:ext>
                  </a:extLst>
                </a:gridCol>
                <a:gridCol w="1353670">
                  <a:extLst>
                    <a:ext uri="{9D8B030D-6E8A-4147-A177-3AD203B41FA5}">
                      <a16:colId xmlns:a16="http://schemas.microsoft.com/office/drawing/2014/main" val="1781045443"/>
                    </a:ext>
                  </a:extLst>
                </a:gridCol>
                <a:gridCol w="1380565">
                  <a:extLst>
                    <a:ext uri="{9D8B030D-6E8A-4147-A177-3AD203B41FA5}">
                      <a16:colId xmlns:a16="http://schemas.microsoft.com/office/drawing/2014/main" val="3034446857"/>
                    </a:ext>
                  </a:extLst>
                </a:gridCol>
                <a:gridCol w="1389529">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gridCol w="1013012">
                  <a:extLst>
                    <a:ext uri="{9D8B030D-6E8A-4147-A177-3AD203B41FA5}">
                      <a16:colId xmlns:a16="http://schemas.microsoft.com/office/drawing/2014/main" val="1123061847"/>
                    </a:ext>
                  </a:extLst>
                </a:gridCol>
                <a:gridCol w="995082">
                  <a:extLst>
                    <a:ext uri="{9D8B030D-6E8A-4147-A177-3AD203B41FA5}">
                      <a16:colId xmlns:a16="http://schemas.microsoft.com/office/drawing/2014/main" val="2929421878"/>
                    </a:ext>
                  </a:extLst>
                </a:gridCol>
              </a:tblGrid>
              <a:tr h="182880">
                <a:tc>
                  <a:txBody>
                    <a:bodyPr/>
                    <a:lstStyle/>
                    <a:p>
                      <a:pPr algn="ctr"/>
                      <a:endParaRPr lang="en-US" sz="1300" dirty="0">
                        <a:solidFill>
                          <a:schemeClr val="tx1"/>
                        </a:solidFill>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300" dirty="0">
                          <a:solidFill>
                            <a:schemeClr val="tx1"/>
                          </a:solidFill>
                        </a:rPr>
                        <a:t>Risk Categories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US" sz="1300" dirty="0">
                          <a:solidFill>
                            <a:schemeClr val="tx1"/>
                          </a:solidFill>
                        </a:rPr>
                        <a:t>Weighted</a:t>
                      </a:r>
                      <a:r>
                        <a:rPr lang="en-US" sz="1300" baseline="0" dirty="0">
                          <a:solidFill>
                            <a:schemeClr val="tx1"/>
                          </a:solidFill>
                        </a:rPr>
                        <a:t> Total</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83130644"/>
                  </a:ext>
                </a:extLst>
              </a:tr>
              <a:tr h="182880">
                <a:tc>
                  <a:txBody>
                    <a:bodyPr/>
                    <a:lstStyle/>
                    <a:p>
                      <a:pPr algn="ctr"/>
                      <a:r>
                        <a:rPr lang="en-US" sz="1300" dirty="0">
                          <a:solidFill>
                            <a:schemeClr val="tx1"/>
                          </a:solidFill>
                        </a:rPr>
                        <a:t>Employee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Money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Ideology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Conscience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Ego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090504"/>
                  </a:ext>
                </a:extLst>
              </a:tr>
              <a:tr h="182880">
                <a:tc>
                  <a:txBody>
                    <a:bodyPr/>
                    <a:lstStyle/>
                    <a:p>
                      <a:pPr algn="ctr"/>
                      <a:r>
                        <a:rPr lang="en-US" sz="1300">
                          <a:solidFill>
                            <a:schemeClr val="tx1"/>
                          </a:solidFill>
                        </a:rPr>
                        <a:t>John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180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a:solidFill>
                            <a:schemeClr val="tx1"/>
                          </a:solidFill>
                        </a:rPr>
                        <a:t>Jane</a:t>
                      </a:r>
                      <a:r>
                        <a:rPr lang="en-US" sz="1300" baseline="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a:t>
                      </a:r>
                      <a:r>
                        <a:rPr lang="en-US" sz="1300" baseline="0" dirty="0" err="1">
                          <a:solidFill>
                            <a:schemeClr val="tx1"/>
                          </a:solidFill>
                        </a:rPr>
                        <a:t>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1080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828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2580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3489122"/>
              </p:ext>
            </p:extLst>
          </p:nvPr>
        </p:nvGraphicFramePr>
        <p:xfrm>
          <a:off x="1429618" y="1379181"/>
          <a:ext cx="8810022" cy="1737360"/>
        </p:xfrm>
        <a:graphic>
          <a:graphicData uri="http://schemas.openxmlformats.org/drawingml/2006/table">
            <a:tbl>
              <a:tblPr firstRow="1" bandRow="1">
                <a:tableStyleId>{5C22544A-7EE6-4342-B048-85BDC9FD1C3A}</a:tableStyleId>
              </a:tblPr>
              <a:tblGrid>
                <a:gridCol w="1351387">
                  <a:extLst>
                    <a:ext uri="{9D8B030D-6E8A-4147-A177-3AD203B41FA5}">
                      <a16:colId xmlns:a16="http://schemas.microsoft.com/office/drawing/2014/main" val="159842820"/>
                    </a:ext>
                  </a:extLst>
                </a:gridCol>
                <a:gridCol w="1353670">
                  <a:extLst>
                    <a:ext uri="{9D8B030D-6E8A-4147-A177-3AD203B41FA5}">
                      <a16:colId xmlns:a16="http://schemas.microsoft.com/office/drawing/2014/main" val="1781045443"/>
                    </a:ext>
                  </a:extLst>
                </a:gridCol>
                <a:gridCol w="1380565">
                  <a:extLst>
                    <a:ext uri="{9D8B030D-6E8A-4147-A177-3AD203B41FA5}">
                      <a16:colId xmlns:a16="http://schemas.microsoft.com/office/drawing/2014/main" val="3034446857"/>
                    </a:ext>
                  </a:extLst>
                </a:gridCol>
                <a:gridCol w="1389529">
                  <a:extLst>
                    <a:ext uri="{9D8B030D-6E8A-4147-A177-3AD203B41FA5}">
                      <a16:colId xmlns:a16="http://schemas.microsoft.com/office/drawing/2014/main" val="1063125368"/>
                    </a:ext>
                  </a:extLst>
                </a:gridCol>
                <a:gridCol w="1326777">
                  <a:extLst>
                    <a:ext uri="{9D8B030D-6E8A-4147-A177-3AD203B41FA5}">
                      <a16:colId xmlns:a16="http://schemas.microsoft.com/office/drawing/2014/main" val="1840168555"/>
                    </a:ext>
                  </a:extLst>
                </a:gridCol>
                <a:gridCol w="1013012">
                  <a:extLst>
                    <a:ext uri="{9D8B030D-6E8A-4147-A177-3AD203B41FA5}">
                      <a16:colId xmlns:a16="http://schemas.microsoft.com/office/drawing/2014/main" val="1123061847"/>
                    </a:ext>
                  </a:extLst>
                </a:gridCol>
                <a:gridCol w="995082">
                  <a:extLst>
                    <a:ext uri="{9D8B030D-6E8A-4147-A177-3AD203B41FA5}">
                      <a16:colId xmlns:a16="http://schemas.microsoft.com/office/drawing/2014/main" val="2929421878"/>
                    </a:ext>
                  </a:extLst>
                </a:gridCol>
              </a:tblGrid>
              <a:tr h="182880">
                <a:tc>
                  <a:txBody>
                    <a:bodyPr/>
                    <a:lstStyle/>
                    <a:p>
                      <a:pPr algn="ctr"/>
                      <a:endParaRPr lang="en-US" sz="1300" dirty="0">
                        <a:solidFill>
                          <a:schemeClr val="tx1"/>
                        </a:solidFill>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300" dirty="0">
                          <a:solidFill>
                            <a:schemeClr val="tx1"/>
                          </a:solidFill>
                        </a:rPr>
                        <a:t>Risk Categories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US" sz="1300" dirty="0">
                          <a:solidFill>
                            <a:schemeClr val="tx1"/>
                          </a:solidFill>
                        </a:rPr>
                        <a:t>Weighted</a:t>
                      </a:r>
                      <a:r>
                        <a:rPr lang="en-US" sz="1300" baseline="0" dirty="0">
                          <a:solidFill>
                            <a:schemeClr val="tx1"/>
                          </a:solidFill>
                        </a:rPr>
                        <a:t> Total</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sz="1300" dirty="0">
                          <a:solidFill>
                            <a:schemeClr val="tx1"/>
                          </a:solidFill>
                        </a:rPr>
                        <a:t>Risk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83130644"/>
                  </a:ext>
                </a:extLst>
              </a:tr>
              <a:tr h="182880">
                <a:tc>
                  <a:txBody>
                    <a:bodyPr/>
                    <a:lstStyle/>
                    <a:p>
                      <a:pPr algn="ctr"/>
                      <a:r>
                        <a:rPr lang="en-US" sz="1300" dirty="0">
                          <a:solidFill>
                            <a:schemeClr val="tx1"/>
                          </a:solidFill>
                        </a:rPr>
                        <a:t>Employee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dirty="0">
                          <a:solidFill>
                            <a:schemeClr val="tx1"/>
                          </a:solidFill>
                        </a:rPr>
                        <a:t>Money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Ideology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Conscience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300" dirty="0">
                          <a:solidFill>
                            <a:schemeClr val="tx1"/>
                          </a:solidFill>
                        </a:rPr>
                        <a:t>Ego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090504"/>
                  </a:ext>
                </a:extLst>
              </a:tr>
              <a:tr h="182880">
                <a:tc>
                  <a:txBody>
                    <a:bodyPr/>
                    <a:lstStyle/>
                    <a:p>
                      <a:pPr algn="ctr"/>
                      <a:r>
                        <a:rPr lang="en-US" sz="1300">
                          <a:solidFill>
                            <a:schemeClr val="tx1"/>
                          </a:solidFill>
                        </a:rPr>
                        <a:t>John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180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292418"/>
                  </a:ext>
                </a:extLst>
              </a:tr>
              <a:tr h="182880">
                <a:tc>
                  <a:txBody>
                    <a:bodyPr/>
                    <a:lstStyle/>
                    <a:p>
                      <a:pPr algn="ctr"/>
                      <a:r>
                        <a:rPr lang="en-US" sz="1300">
                          <a:solidFill>
                            <a:schemeClr val="tx1"/>
                          </a:solidFill>
                        </a:rPr>
                        <a:t>Jane</a:t>
                      </a:r>
                      <a:r>
                        <a:rPr lang="en-US" sz="1300" baseline="0">
                          <a:solidFill>
                            <a:schemeClr val="tx1"/>
                          </a:solidFill>
                        </a:rPr>
                        <a:t> Doe</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Negligible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461813"/>
                  </a:ext>
                </a:extLst>
              </a:tr>
              <a:tr h="182880">
                <a:tc>
                  <a:txBody>
                    <a:bodyPr/>
                    <a:lstStyle/>
                    <a:p>
                      <a:pPr algn="ctr"/>
                      <a:r>
                        <a:rPr lang="en-US" sz="1300" baseline="0" dirty="0">
                          <a:solidFill>
                            <a:schemeClr val="tx1"/>
                          </a:solidFill>
                        </a:rPr>
                        <a:t>Bob </a:t>
                      </a:r>
                      <a:r>
                        <a:rPr lang="en-US" sz="1300" baseline="0" dirty="0" err="1">
                          <a:solidFill>
                            <a:schemeClr val="tx1"/>
                          </a:solidFill>
                        </a:rPr>
                        <a:t>Bob</a:t>
                      </a:r>
                      <a:endParaRPr lang="en-US" sz="13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1080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Medium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92056"/>
                  </a:ext>
                </a:extLst>
              </a:tr>
              <a:tr h="182880">
                <a:tc>
                  <a:txBody>
                    <a:bodyPr/>
                    <a:lstStyle/>
                    <a:p>
                      <a:pPr algn="ctr"/>
                      <a:r>
                        <a:rPr lang="en-US" sz="1300" dirty="0">
                          <a:solidFill>
                            <a:schemeClr val="tx1"/>
                          </a:solidFill>
                        </a:rPr>
                        <a:t>You-Know-Who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2580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tx1"/>
                          </a:solidFill>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48254"/>
                  </a:ext>
                </a:extLst>
              </a:tr>
            </a:tbl>
          </a:graphicData>
        </a:graphic>
      </p:graphicFrame>
      <p:sp>
        <p:nvSpPr>
          <p:cNvPr id="20" name="Right Triangle 19"/>
          <p:cNvSpPr/>
          <p:nvPr/>
        </p:nvSpPr>
        <p:spPr>
          <a:xfrm rot="16200000">
            <a:off x="12005601" y="6675757"/>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91810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125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14"/>
                                        </p:tgtEl>
                                      </p:cBhvr>
                                    </p:animEffect>
                                    <p:anim calcmode="lin" valueType="num">
                                      <p:cBhvr>
                                        <p:cTn id="40" dur="1000"/>
                                        <p:tgtEl>
                                          <p:spTgt spid="14"/>
                                        </p:tgtEl>
                                        <p:attrNameLst>
                                          <p:attrName>ppt_x</p:attrName>
                                        </p:attrNameLst>
                                      </p:cBhvr>
                                      <p:tavLst>
                                        <p:tav tm="0">
                                          <p:val>
                                            <p:strVal val="ppt_x"/>
                                          </p:val>
                                        </p:tav>
                                        <p:tav tm="100000">
                                          <p:val>
                                            <p:strVal val="ppt_x"/>
                                          </p:val>
                                        </p:tav>
                                      </p:tavLst>
                                    </p:anim>
                                    <p:anim calcmode="lin" valueType="num">
                                      <p:cBhvr>
                                        <p:cTn id="41" dur="1000"/>
                                        <p:tgtEl>
                                          <p:spTgt spid="14"/>
                                        </p:tgtEl>
                                        <p:attrNameLst>
                                          <p:attrName>ppt_y</p:attrName>
                                        </p:attrNameLst>
                                      </p:cBhvr>
                                      <p:tavLst>
                                        <p:tav tm="0">
                                          <p:val>
                                            <p:strVal val="ppt_y"/>
                                          </p:val>
                                        </p:tav>
                                        <p:tav tm="100000">
                                          <p:val>
                                            <p:strVal val="ppt_y+.1"/>
                                          </p:val>
                                        </p:tav>
                                      </p:tavLst>
                                    </p:anim>
                                    <p:set>
                                      <p:cBhvr>
                                        <p:cTn id="42" dur="1" fill="hold">
                                          <p:stCondLst>
                                            <p:cond delay="999"/>
                                          </p:stCondLst>
                                        </p:cTn>
                                        <p:tgtEl>
                                          <p:spTgt spid="14"/>
                                        </p:tgtEl>
                                        <p:attrNameLst>
                                          <p:attrName>style.visibility</p:attrName>
                                        </p:attrNameLst>
                                      </p:cBhvr>
                                      <p:to>
                                        <p:strVal val="hidden"/>
                                      </p:to>
                                    </p:set>
                                  </p:childTnLst>
                                </p:cTn>
                              </p:par>
                              <p:par>
                                <p:cTn id="43" presetID="42" presetClass="exit" presetSubtype="0" fill="hold" nodeType="withEffect">
                                  <p:stCondLst>
                                    <p:cond delay="0"/>
                                  </p:stCondLst>
                                  <p:childTnLst>
                                    <p:animEffect transition="out" filter="fade">
                                      <p:cBhvr>
                                        <p:cTn id="44" dur="1000"/>
                                        <p:tgtEl>
                                          <p:spTgt spid="15"/>
                                        </p:tgtEl>
                                      </p:cBhvr>
                                    </p:animEffect>
                                    <p:anim calcmode="lin" valueType="num">
                                      <p:cBhvr>
                                        <p:cTn id="45" dur="1000"/>
                                        <p:tgtEl>
                                          <p:spTgt spid="15"/>
                                        </p:tgtEl>
                                        <p:attrNameLst>
                                          <p:attrName>ppt_x</p:attrName>
                                        </p:attrNameLst>
                                      </p:cBhvr>
                                      <p:tavLst>
                                        <p:tav tm="0">
                                          <p:val>
                                            <p:strVal val="ppt_x"/>
                                          </p:val>
                                        </p:tav>
                                        <p:tav tm="100000">
                                          <p:val>
                                            <p:strVal val="ppt_x"/>
                                          </p:val>
                                        </p:tav>
                                      </p:tavLst>
                                    </p:anim>
                                    <p:anim calcmode="lin" valueType="num">
                                      <p:cBhvr>
                                        <p:cTn id="46" dur="1000"/>
                                        <p:tgtEl>
                                          <p:spTgt spid="15"/>
                                        </p:tgtEl>
                                        <p:attrNameLst>
                                          <p:attrName>ppt_y</p:attrName>
                                        </p:attrNameLst>
                                      </p:cBhvr>
                                      <p:tavLst>
                                        <p:tav tm="0">
                                          <p:val>
                                            <p:strVal val="ppt_y"/>
                                          </p:val>
                                        </p:tav>
                                        <p:tav tm="100000">
                                          <p:val>
                                            <p:strVal val="ppt_y+.1"/>
                                          </p:val>
                                        </p:tav>
                                      </p:tavLst>
                                    </p:anim>
                                    <p:set>
                                      <p:cBhvr>
                                        <p:cTn id="47" dur="1" fill="hold">
                                          <p:stCondLst>
                                            <p:cond delay="999"/>
                                          </p:stCondLst>
                                        </p:cTn>
                                        <p:tgtEl>
                                          <p:spTgt spid="15"/>
                                        </p:tgtEl>
                                        <p:attrNameLst>
                                          <p:attrName>style.visibility</p:attrName>
                                        </p:attrNameLst>
                                      </p:cBhvr>
                                      <p:to>
                                        <p:strVal val="hidden"/>
                                      </p:to>
                                    </p:set>
                                  </p:childTnLst>
                                </p:cTn>
                              </p:par>
                              <p:par>
                                <p:cTn id="48" presetID="42" presetClass="exit" presetSubtype="0" fill="hold" grpId="1" nodeType="withEffect">
                                  <p:stCondLst>
                                    <p:cond delay="0"/>
                                  </p:stCondLst>
                                  <p:childTnLst>
                                    <p:animEffect transition="out" filter="fade">
                                      <p:cBhvr>
                                        <p:cTn id="49" dur="1000"/>
                                        <p:tgtEl>
                                          <p:spTgt spid="18"/>
                                        </p:tgtEl>
                                      </p:cBhvr>
                                    </p:animEffect>
                                    <p:anim calcmode="lin" valueType="num">
                                      <p:cBhvr>
                                        <p:cTn id="50" dur="1000"/>
                                        <p:tgtEl>
                                          <p:spTgt spid="18"/>
                                        </p:tgtEl>
                                        <p:attrNameLst>
                                          <p:attrName>ppt_x</p:attrName>
                                        </p:attrNameLst>
                                      </p:cBhvr>
                                      <p:tavLst>
                                        <p:tav tm="0">
                                          <p:val>
                                            <p:strVal val="ppt_x"/>
                                          </p:val>
                                        </p:tav>
                                        <p:tav tm="100000">
                                          <p:val>
                                            <p:strVal val="ppt_x"/>
                                          </p:val>
                                        </p:tav>
                                      </p:tavLst>
                                    </p:anim>
                                    <p:anim calcmode="lin" valueType="num">
                                      <p:cBhvr>
                                        <p:cTn id="51" dur="1000"/>
                                        <p:tgtEl>
                                          <p:spTgt spid="18"/>
                                        </p:tgtEl>
                                        <p:attrNameLst>
                                          <p:attrName>ppt_y</p:attrName>
                                        </p:attrNameLst>
                                      </p:cBhvr>
                                      <p:tavLst>
                                        <p:tav tm="0">
                                          <p:val>
                                            <p:strVal val="ppt_y"/>
                                          </p:val>
                                        </p:tav>
                                        <p:tav tm="100000">
                                          <p:val>
                                            <p:strVal val="ppt_y+.1"/>
                                          </p:val>
                                        </p:tav>
                                      </p:tavLst>
                                    </p:anim>
                                    <p:set>
                                      <p:cBhvr>
                                        <p:cTn id="52" dur="1" fill="hold">
                                          <p:stCondLst>
                                            <p:cond delay="999"/>
                                          </p:stCondLst>
                                        </p:cTn>
                                        <p:tgtEl>
                                          <p:spTgt spid="18"/>
                                        </p:tgtEl>
                                        <p:attrNameLst>
                                          <p:attrName>style.visibility</p:attrName>
                                        </p:attrNameLst>
                                      </p:cBhvr>
                                      <p:to>
                                        <p:strVal val="hidden"/>
                                      </p:to>
                                    </p:set>
                                  </p:childTnLst>
                                </p:cTn>
                              </p:par>
                              <p:par>
                                <p:cTn id="53" presetID="42" presetClass="entr" presetSubtype="0" fill="hold" nodeType="withEffect">
                                  <p:stCondLst>
                                    <p:cond delay="2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1250"/>
                            </p:stCondLst>
                            <p:childTnLst>
                              <p:par>
                                <p:cTn id="59" presetID="1"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8" grpId="1">
        <p:bldAsOne/>
      </p:bldGraphic>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1F7D88B-C2D8-4526-9AD6-AA785BD9A966}"/>
              </a:ext>
            </a:extLst>
          </p:cNvPr>
          <p:cNvSpPr/>
          <p:nvPr/>
        </p:nvSpPr>
        <p:spPr>
          <a:xfrm>
            <a:off x="999835" y="3747265"/>
            <a:ext cx="5405718" cy="923330"/>
          </a:xfrm>
          <a:prstGeom prst="rect">
            <a:avLst/>
          </a:prstGeom>
        </p:spPr>
        <p:txBody>
          <a:bodyPr wrap="square">
            <a:spAutoFit/>
          </a:bodyPr>
          <a:lstStyle/>
          <a:p>
            <a:r>
              <a:rPr lang="en-US" dirty="0">
                <a:ea typeface="Arial Unicode MS" panose="020B0604020202020204" pitchFamily="34" charset="-128"/>
              </a:rPr>
              <a:t>Incidents or activities, typically short-term or limited in nature, that directly increase the overall threat level of select organizational members. </a:t>
            </a:r>
            <a:endParaRPr lang="en-US" dirty="0"/>
          </a:p>
        </p:txBody>
      </p:sp>
      <p:pic>
        <p:nvPicPr>
          <p:cNvPr id="5" name="Picture 4">
            <a:extLst>
              <a:ext uri="{FF2B5EF4-FFF2-40B4-BE49-F238E27FC236}">
                <a16:creationId xmlns:a16="http://schemas.microsoft.com/office/drawing/2014/main" id="{178D1385-0534-41BA-95E0-75FF0911A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353" y="899473"/>
            <a:ext cx="4625066" cy="5059053"/>
          </a:xfrm>
          <a:prstGeom prst="rect">
            <a:avLst/>
          </a:prstGeom>
        </p:spPr>
      </p:pic>
      <p:sp>
        <p:nvSpPr>
          <p:cNvPr id="9" name="Rectangle 8">
            <a:extLst>
              <a:ext uri="{FF2B5EF4-FFF2-40B4-BE49-F238E27FC236}">
                <a16:creationId xmlns:a16="http://schemas.microsoft.com/office/drawing/2014/main" id="{D0D656CB-639C-43D4-9010-6987AC9A48DB}"/>
              </a:ext>
            </a:extLst>
          </p:cNvPr>
          <p:cNvSpPr/>
          <p:nvPr/>
        </p:nvSpPr>
        <p:spPr>
          <a:xfrm>
            <a:off x="1142710" y="2039105"/>
            <a:ext cx="5405718" cy="646331"/>
          </a:xfrm>
          <a:prstGeom prst="rect">
            <a:avLst/>
          </a:prstGeom>
        </p:spPr>
        <p:txBody>
          <a:bodyPr wrap="square">
            <a:spAutoFit/>
          </a:bodyPr>
          <a:lstStyle/>
          <a:p>
            <a:r>
              <a:rPr lang="en-US" sz="3600" b="1" dirty="0">
                <a:ea typeface="Arial Unicode MS" panose="020B0604020202020204" pitchFamily="34" charset="-128"/>
              </a:rPr>
              <a:t>External</a:t>
            </a:r>
            <a:endParaRPr lang="en-US" sz="3600" b="1" dirty="0"/>
          </a:p>
        </p:txBody>
      </p:sp>
      <p:sp>
        <p:nvSpPr>
          <p:cNvPr id="10" name="Rectangle 9">
            <a:extLst>
              <a:ext uri="{FF2B5EF4-FFF2-40B4-BE49-F238E27FC236}">
                <a16:creationId xmlns:a16="http://schemas.microsoft.com/office/drawing/2014/main" id="{4A7357C6-3774-44C0-B02B-A2852BE9D549}"/>
              </a:ext>
            </a:extLst>
          </p:cNvPr>
          <p:cNvSpPr/>
          <p:nvPr/>
        </p:nvSpPr>
        <p:spPr>
          <a:xfrm>
            <a:off x="1142710" y="2890082"/>
            <a:ext cx="5405718" cy="646331"/>
          </a:xfrm>
          <a:prstGeom prst="rect">
            <a:avLst/>
          </a:prstGeom>
        </p:spPr>
        <p:txBody>
          <a:bodyPr wrap="square">
            <a:spAutoFit/>
          </a:bodyPr>
          <a:lstStyle/>
          <a:p>
            <a:r>
              <a:rPr lang="en-US" sz="3600" b="1" dirty="0">
                <a:ea typeface="Arial Unicode MS" panose="020B0604020202020204" pitchFamily="34" charset="-128"/>
              </a:rPr>
              <a:t>Interpersonal</a:t>
            </a:r>
            <a:endParaRPr lang="en-US" sz="3600" b="1" dirty="0"/>
          </a:p>
        </p:txBody>
      </p:sp>
      <p:sp>
        <p:nvSpPr>
          <p:cNvPr id="12" name="Rectangle 11">
            <a:extLst>
              <a:ext uri="{FF2B5EF4-FFF2-40B4-BE49-F238E27FC236}">
                <a16:creationId xmlns:a16="http://schemas.microsoft.com/office/drawing/2014/main" id="{24548BFB-9393-41A7-8A31-2D327E64E13D}"/>
              </a:ext>
            </a:extLst>
          </p:cNvPr>
          <p:cNvSpPr/>
          <p:nvPr/>
        </p:nvSpPr>
        <p:spPr>
          <a:xfrm>
            <a:off x="1142710" y="3741059"/>
            <a:ext cx="5405718" cy="646331"/>
          </a:xfrm>
          <a:prstGeom prst="rect">
            <a:avLst/>
          </a:prstGeom>
        </p:spPr>
        <p:txBody>
          <a:bodyPr wrap="square">
            <a:spAutoFit/>
          </a:bodyPr>
          <a:lstStyle/>
          <a:p>
            <a:r>
              <a:rPr lang="en-US" sz="3600" b="1" dirty="0">
                <a:ea typeface="Arial Unicode MS" panose="020B0604020202020204" pitchFamily="34" charset="-128"/>
              </a:rPr>
              <a:t>Contractual/Organizational</a:t>
            </a:r>
            <a:endParaRPr lang="en-US" sz="3600" b="1" dirty="0"/>
          </a:p>
        </p:txBody>
      </p:sp>
      <p:sp>
        <p:nvSpPr>
          <p:cNvPr id="14" name="Rectangle 13">
            <a:extLst>
              <a:ext uri="{FF2B5EF4-FFF2-40B4-BE49-F238E27FC236}">
                <a16:creationId xmlns:a16="http://schemas.microsoft.com/office/drawing/2014/main" id="{04E0BF52-7DAC-4ED8-BFEE-1B470529C270}"/>
              </a:ext>
            </a:extLst>
          </p:cNvPr>
          <p:cNvSpPr/>
          <p:nvPr/>
        </p:nvSpPr>
        <p:spPr>
          <a:xfrm>
            <a:off x="999835" y="2039105"/>
            <a:ext cx="5405718" cy="646331"/>
          </a:xfrm>
          <a:prstGeom prst="rect">
            <a:avLst/>
          </a:prstGeom>
        </p:spPr>
        <p:txBody>
          <a:bodyPr wrap="square">
            <a:spAutoFit/>
          </a:bodyPr>
          <a:lstStyle/>
          <a:p>
            <a:r>
              <a:rPr lang="en-US" dirty="0">
                <a:ea typeface="Arial Unicode MS" panose="020B0604020202020204" pitchFamily="34" charset="-128"/>
              </a:rPr>
              <a:t>Secondary factors, beyond the personal risk categories, that can impact wider groups within the organization</a:t>
            </a:r>
            <a:endParaRPr lang="en-US" dirty="0"/>
          </a:p>
        </p:txBody>
      </p:sp>
      <p:sp>
        <p:nvSpPr>
          <p:cNvPr id="6" name="Rectangle 5">
            <a:extLst>
              <a:ext uri="{FF2B5EF4-FFF2-40B4-BE49-F238E27FC236}">
                <a16:creationId xmlns:a16="http://schemas.microsoft.com/office/drawing/2014/main" id="{0709BB4C-DFE6-4B9E-84CE-C487E3746DEA}"/>
              </a:ext>
            </a:extLst>
          </p:cNvPr>
          <p:cNvSpPr/>
          <p:nvPr/>
        </p:nvSpPr>
        <p:spPr>
          <a:xfrm>
            <a:off x="999835" y="2890082"/>
            <a:ext cx="6096000" cy="646331"/>
          </a:xfrm>
          <a:prstGeom prst="rect">
            <a:avLst/>
          </a:prstGeom>
        </p:spPr>
        <p:txBody>
          <a:bodyPr>
            <a:spAutoFit/>
          </a:bodyPr>
          <a:lstStyle/>
          <a:p>
            <a:r>
              <a:rPr lang="en-US" dirty="0">
                <a:ea typeface="Arial Unicode MS" panose="020B0604020202020204" pitchFamily="34" charset="-128"/>
              </a:rPr>
              <a:t>Situations which increase potential Insider Threat risk without creating a direct change to personal risk categories</a:t>
            </a:r>
            <a:endParaRPr lang="en-US" dirty="0"/>
          </a:p>
        </p:txBody>
      </p:sp>
    </p:spTree>
    <p:extLst>
      <p:ext uri="{BB962C8B-B14F-4D97-AF65-F5344CB8AC3E}">
        <p14:creationId xmlns:p14="http://schemas.microsoft.com/office/powerpoint/2010/main" val="1488992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350" decel="100000" fill="hold"/>
                                        <p:tgtEl>
                                          <p:spTgt spid="5"/>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750" fill="hold"/>
                                        <p:tgtEl>
                                          <p:spTgt spid="14"/>
                                        </p:tgtEl>
                                        <p:attrNameLst>
                                          <p:attrName>ppt_x</p:attrName>
                                        </p:attrNameLst>
                                      </p:cBhvr>
                                      <p:tavLst>
                                        <p:tav tm="0">
                                          <p:val>
                                            <p:strVal val="0-#ppt_w/2"/>
                                          </p:val>
                                        </p:tav>
                                        <p:tav tm="100000">
                                          <p:val>
                                            <p:strVal val="#ppt_x"/>
                                          </p:val>
                                        </p:tav>
                                      </p:tavLst>
                                    </p:anim>
                                    <p:anim calcmode="lin" valueType="num">
                                      <p:cBhvr additive="base">
                                        <p:cTn id="15" dur="75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2750"/>
                            </p:stCondLst>
                            <p:childTnLst>
                              <p:par>
                                <p:cTn id="17" presetID="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8" fill="hold" grpId="1" nodeType="clickEffect">
                                  <p:stCondLst>
                                    <p:cond delay="0"/>
                                  </p:stCondLst>
                                  <p:childTnLst>
                                    <p:anim calcmode="lin" valueType="num">
                                      <p:cBhvr additive="base">
                                        <p:cTn id="29" dur="500"/>
                                        <p:tgtEl>
                                          <p:spTgt spid="14"/>
                                        </p:tgtEl>
                                        <p:attrNameLst>
                                          <p:attrName>ppt_x</p:attrName>
                                        </p:attrNameLst>
                                      </p:cBhvr>
                                      <p:tavLst>
                                        <p:tav tm="0">
                                          <p:val>
                                            <p:strVal val="ppt_x"/>
                                          </p:val>
                                        </p:tav>
                                        <p:tav tm="100000">
                                          <p:val>
                                            <p:strVal val="0-ppt_w/2"/>
                                          </p:val>
                                        </p:tav>
                                      </p:tavLst>
                                    </p:anim>
                                    <p:anim calcmode="lin" valueType="num">
                                      <p:cBhvr additive="base">
                                        <p:cTn id="30" dur="500"/>
                                        <p:tgtEl>
                                          <p:spTgt spid="14"/>
                                        </p:tgtEl>
                                        <p:attrNameLst>
                                          <p:attrName>ppt_y</p:attrName>
                                        </p:attrNameLst>
                                      </p:cBhvr>
                                      <p:tavLst>
                                        <p:tav tm="0">
                                          <p:val>
                                            <p:strVal val="ppt_y"/>
                                          </p:val>
                                        </p:tav>
                                        <p:tav tm="100000">
                                          <p:val>
                                            <p:strVal val="ppt_y"/>
                                          </p:val>
                                        </p:tav>
                                      </p:tavLst>
                                    </p:anim>
                                    <p:set>
                                      <p:cBhvr>
                                        <p:cTn id="31" dur="1" fill="hold">
                                          <p:stCondLst>
                                            <p:cond delay="499"/>
                                          </p:stCondLst>
                                        </p:cTn>
                                        <p:tgtEl>
                                          <p:spTgt spid="14"/>
                                        </p:tgtEl>
                                        <p:attrNameLst>
                                          <p:attrName>style.visibility</p:attrName>
                                        </p:attrNameLst>
                                      </p:cBhvr>
                                      <p:to>
                                        <p:strVal val="hidden"/>
                                      </p:to>
                                    </p:set>
                                  </p:childTnLst>
                                </p:cTn>
                              </p:par>
                              <p:par>
                                <p:cTn id="32" presetID="2" presetClass="exit" presetSubtype="8" fill="hold" grpId="1" nodeType="with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0-ppt_w/2"/>
                                          </p:val>
                                        </p:tav>
                                      </p:tavLst>
                                    </p:anim>
                                    <p:anim calcmode="lin" valueType="num">
                                      <p:cBhvr additive="base">
                                        <p:cTn id="34" dur="500"/>
                                        <p:tgtEl>
                                          <p:spTgt spid="6"/>
                                        </p:tgtEl>
                                        <p:attrNameLst>
                                          <p:attrName>ppt_y</p:attrName>
                                        </p:attrNameLst>
                                      </p:cBhvr>
                                      <p:tavLst>
                                        <p:tav tm="0">
                                          <p:val>
                                            <p:strVal val="ppt_y"/>
                                          </p:val>
                                        </p:tav>
                                        <p:tav tm="100000">
                                          <p:val>
                                            <p:strVal val="ppt_y"/>
                                          </p:val>
                                        </p:tav>
                                      </p:tavLst>
                                    </p:anim>
                                    <p:set>
                                      <p:cBhvr>
                                        <p:cTn id="35" dur="1" fill="hold">
                                          <p:stCondLst>
                                            <p:cond delay="499"/>
                                          </p:stCondLst>
                                        </p:cTn>
                                        <p:tgtEl>
                                          <p:spTgt spid="6"/>
                                        </p:tgtEl>
                                        <p:attrNameLst>
                                          <p:attrName>style.visibility</p:attrName>
                                        </p:attrNameLst>
                                      </p:cBhvr>
                                      <p:to>
                                        <p:strVal val="hidden"/>
                                      </p:to>
                                    </p:set>
                                  </p:childTnLst>
                                </p:cTn>
                              </p:par>
                              <p:par>
                                <p:cTn id="36" presetID="2" presetClass="exit" presetSubtype="8" fill="hold" grpId="1" nodeType="withEffect">
                                  <p:stCondLst>
                                    <p:cond delay="0"/>
                                  </p:stCondLst>
                                  <p:childTnLst>
                                    <p:anim calcmode="lin" valueType="num">
                                      <p:cBhvr additive="base">
                                        <p:cTn id="37" dur="500"/>
                                        <p:tgtEl>
                                          <p:spTgt spid="2"/>
                                        </p:tgtEl>
                                        <p:attrNameLst>
                                          <p:attrName>ppt_x</p:attrName>
                                        </p:attrNameLst>
                                      </p:cBhvr>
                                      <p:tavLst>
                                        <p:tav tm="0">
                                          <p:val>
                                            <p:strVal val="ppt_x"/>
                                          </p:val>
                                        </p:tav>
                                        <p:tav tm="100000">
                                          <p:val>
                                            <p:strVal val="0-ppt_w/2"/>
                                          </p:val>
                                        </p:tav>
                                      </p:tavLst>
                                    </p:anim>
                                    <p:anim calcmode="lin" valueType="num">
                                      <p:cBhvr additive="base">
                                        <p:cTn id="38" dur="500"/>
                                        <p:tgtEl>
                                          <p:spTgt spid="2"/>
                                        </p:tgtEl>
                                        <p:attrNameLst>
                                          <p:attrName>ppt_y</p:attrName>
                                        </p:attrNameLst>
                                      </p:cBhvr>
                                      <p:tavLst>
                                        <p:tav tm="0">
                                          <p:val>
                                            <p:strVal val="ppt_y"/>
                                          </p:val>
                                        </p:tav>
                                        <p:tav tm="100000">
                                          <p:val>
                                            <p:strVal val="ppt_y"/>
                                          </p:val>
                                        </p:tav>
                                      </p:tavLst>
                                    </p:anim>
                                    <p:set>
                                      <p:cBhvr>
                                        <p:cTn id="39" dur="1" fill="hold">
                                          <p:stCondLst>
                                            <p:cond delay="499"/>
                                          </p:stCondLst>
                                        </p:cTn>
                                        <p:tgtEl>
                                          <p:spTgt spid="2"/>
                                        </p:tgtEl>
                                        <p:attrNameLst>
                                          <p:attrName>style.visibility</p:attrName>
                                        </p:attrNameLst>
                                      </p:cBhvr>
                                      <p:to>
                                        <p:strVal val="hidden"/>
                                      </p:to>
                                    </p:set>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0-#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000" fill="hold"/>
                                        <p:tgtEl>
                                          <p:spTgt spid="10"/>
                                        </p:tgtEl>
                                        <p:attrNameLst>
                                          <p:attrName>ppt_x</p:attrName>
                                        </p:attrNameLst>
                                      </p:cBhvr>
                                      <p:tavLst>
                                        <p:tav tm="0">
                                          <p:val>
                                            <p:strVal val="0-#ppt_w/2"/>
                                          </p:val>
                                        </p:tav>
                                        <p:tav tm="100000">
                                          <p:val>
                                            <p:strVal val="#ppt_x"/>
                                          </p:val>
                                        </p:tav>
                                      </p:tavLst>
                                    </p:anim>
                                    <p:anim calcmode="lin" valueType="num">
                                      <p:cBhvr additive="base">
                                        <p:cTn id="49" dur="10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0-#ppt_w/2"/>
                                          </p:val>
                                        </p:tav>
                                        <p:tav tm="100000">
                                          <p:val>
                                            <p:strVal val="#ppt_x"/>
                                          </p:val>
                                        </p:tav>
                                      </p:tavLst>
                                    </p:anim>
                                    <p:anim calcmode="lin" valueType="num">
                                      <p:cBhvr additive="base">
                                        <p:cTn id="54" dur="100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2" grpId="1"/>
      <p:bldP spid="9" grpId="0"/>
      <p:bldP spid="10" grpId="0"/>
      <p:bldP spid="12" grpId="0"/>
      <p:bldP spid="14" grpId="0"/>
      <p:bldP spid="14"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94807"/>
            <a:ext cx="12192000" cy="461665"/>
          </a:xfrm>
          <a:prstGeom prst="rect">
            <a:avLst/>
          </a:prstGeom>
        </p:spPr>
        <p:txBody>
          <a:bodyPr wrap="square">
            <a:spAutoFit/>
          </a:bodyPr>
          <a:lstStyle/>
          <a:p>
            <a:pPr algn="ctr"/>
            <a:r>
              <a:rPr lang="en-US" sz="2400" b="1" dirty="0">
                <a:latin typeface="Cambria" panose="02040503050406030204" pitchFamily="18" charset="0"/>
                <a:cs typeface="Adobe Arabic" panose="02040503050201020203" pitchFamily="18" charset="-78"/>
              </a:rPr>
              <a:t>External Threat Multipliers</a:t>
            </a:r>
          </a:p>
        </p:txBody>
      </p:sp>
      <p:sp>
        <p:nvSpPr>
          <p:cNvPr id="11" name="Right Triangle 10"/>
          <p:cNvSpPr/>
          <p:nvPr/>
        </p:nvSpPr>
        <p:spPr>
          <a:xfrm rot="16200000">
            <a:off x="12009120" y="6669403"/>
            <a:ext cx="182880" cy="18288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D6BE99-CD3A-45DE-B922-3A1DAF6C5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139" y="3992510"/>
            <a:ext cx="7209719" cy="2235013"/>
          </a:xfrm>
          <a:prstGeom prst="rect">
            <a:avLst/>
          </a:prstGeom>
        </p:spPr>
      </p:pic>
      <p:sp>
        <p:nvSpPr>
          <p:cNvPr id="6" name="Rectangle 5">
            <a:extLst>
              <a:ext uri="{FF2B5EF4-FFF2-40B4-BE49-F238E27FC236}">
                <a16:creationId xmlns:a16="http://schemas.microsoft.com/office/drawing/2014/main" id="{D8E8714E-AADF-441C-AE66-A191FEE4AF8E}"/>
              </a:ext>
            </a:extLst>
          </p:cNvPr>
          <p:cNvSpPr/>
          <p:nvPr/>
        </p:nvSpPr>
        <p:spPr>
          <a:xfrm>
            <a:off x="3387606" y="2219160"/>
            <a:ext cx="5416786" cy="646331"/>
          </a:xfrm>
          <a:prstGeom prst="rect">
            <a:avLst/>
          </a:prstGeom>
        </p:spPr>
        <p:txBody>
          <a:bodyPr wrap="square">
            <a:spAutoFit/>
          </a:bodyPr>
          <a:lstStyle/>
          <a:p>
            <a:pPr algn="ctr"/>
            <a:r>
              <a:rPr lang="en-US" dirty="0"/>
              <a:t>The result of targeting by competitors, criminal elements, foreign adversaries, or their agents.</a:t>
            </a:r>
          </a:p>
        </p:txBody>
      </p:sp>
    </p:spTree>
    <p:extLst>
      <p:ext uri="{BB962C8B-B14F-4D97-AF65-F5344CB8AC3E}">
        <p14:creationId xmlns:p14="http://schemas.microsoft.com/office/powerpoint/2010/main" val="2195671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6.3|3.3|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7780</TotalTime>
  <Words>2238</Words>
  <Application>Microsoft Office PowerPoint</Application>
  <PresentationFormat>Widescreen</PresentationFormat>
  <Paragraphs>437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PowerPoint Presentation</dc:title>
  <dc:creator>Will Mcellen</dc:creator>
  <cp:lastModifiedBy>Will McEllen</cp:lastModifiedBy>
  <cp:revision>755</cp:revision>
  <cp:lastPrinted>2016-09-19T17:47:41Z</cp:lastPrinted>
  <dcterms:created xsi:type="dcterms:W3CDTF">2014-12-14T16:36:59Z</dcterms:created>
  <dcterms:modified xsi:type="dcterms:W3CDTF">2019-04-23T01:25:22Z</dcterms:modified>
</cp:coreProperties>
</file>